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6" r:id="rId6"/>
    <p:sldId id="258" r:id="rId7"/>
    <p:sldId id="257" r:id="rId8"/>
    <p:sldId id="260" r:id="rId9"/>
    <p:sldId id="259" r:id="rId10"/>
    <p:sldId id="262" r:id="rId11"/>
    <p:sldId id="265"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998510-D9EB-460F-9266-B9C07A677153}" v="15" dt="2019-10-17T17:53:12.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9" d="100"/>
          <a:sy n="69" d="100"/>
        </p:scale>
        <p:origin x="91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10/15/2019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10/15/2019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10/15/2019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campusfaculty.uark.edu/minutes/campfacjan302019.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p:txBody>
          <a:bodyPr/>
          <a:lstStyle/>
          <a:p>
            <a:r>
              <a:rPr lang="en-US" dirty="0"/>
              <a:t>UA Campus Faculty</a:t>
            </a:r>
            <a:br>
              <a:rPr lang="en-US" dirty="0"/>
            </a:br>
            <a:r>
              <a:rPr lang="en-US" dirty="0"/>
              <a:t>Fall 2019 Meeting</a:t>
            </a:r>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p:txBody>
          <a:bodyPr>
            <a:normAutofit fontScale="77500" lnSpcReduction="20000"/>
          </a:bodyPr>
          <a:lstStyle/>
          <a:p>
            <a:r>
              <a:rPr lang="en-US" dirty="0"/>
              <a:t>October 17</a:t>
            </a:r>
            <a:r>
              <a:rPr lang="en-US" baseline="30000" dirty="0"/>
              <a:t>th</a:t>
            </a:r>
            <a:r>
              <a:rPr lang="en-US" dirty="0"/>
              <a:t>, 2019 – 3:30pm</a:t>
            </a:r>
          </a:p>
          <a:p>
            <a:r>
              <a:rPr lang="en-US" dirty="0"/>
              <a:t>Dr. Stephen Caldwell, Chair</a:t>
            </a:r>
          </a:p>
          <a:p>
            <a:r>
              <a:rPr lang="en-US" dirty="0"/>
              <a:t>Dr. John Delery, Vice Chair</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113757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1219284" y="2847879"/>
            <a:ext cx="8825658" cy="2677648"/>
          </a:xfrm>
        </p:spPr>
        <p:txBody>
          <a:bodyPr/>
          <a:lstStyle/>
          <a:p>
            <a:r>
              <a:rPr lang="en-US" dirty="0"/>
              <a:t>Debbie McLoud</a:t>
            </a:r>
            <a:br>
              <a:rPr lang="en-US" dirty="0"/>
            </a:br>
            <a:r>
              <a:rPr lang="en-US" dirty="0"/>
              <a:t>	</a:t>
            </a:r>
            <a:r>
              <a:rPr lang="en-US" sz="2400" dirty="0"/>
              <a:t>Associate Vice Chancellor for Human Resources</a:t>
            </a:r>
            <a:br>
              <a:rPr lang="en-US" sz="2400" dirty="0"/>
            </a:br>
            <a:br>
              <a:rPr lang="en-US" sz="2400" dirty="0"/>
            </a:br>
            <a:r>
              <a:rPr lang="en-US" dirty="0"/>
              <a:t>Bill Kincaid</a:t>
            </a:r>
            <a:br>
              <a:rPr lang="en-US" dirty="0"/>
            </a:br>
            <a:r>
              <a:rPr lang="en-US" dirty="0"/>
              <a:t>	</a:t>
            </a:r>
            <a:r>
              <a:rPr lang="en-US" sz="2400" dirty="0"/>
              <a:t>Managing Associate to General Council</a:t>
            </a:r>
            <a:endParaRPr lang="en-US" dirty="0"/>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283770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1026310" y="1019078"/>
            <a:ext cx="7341836" cy="1080655"/>
          </a:xfrm>
        </p:spPr>
        <p:txBody>
          <a:bodyPr/>
          <a:lstStyle/>
          <a:p>
            <a:r>
              <a:rPr lang="en-US" dirty="0"/>
              <a:t>Meeting Agenda</a:t>
            </a:r>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154955" y="2341418"/>
            <a:ext cx="8825658" cy="3297382"/>
          </a:xfrm>
        </p:spPr>
        <p:txBody>
          <a:bodyPr>
            <a:normAutofit/>
          </a:bodyPr>
          <a:lstStyle/>
          <a:p>
            <a:pPr lvl="0"/>
            <a:r>
              <a:rPr lang="en-US" dirty="0"/>
              <a:t>Call to order and welcome – Stephen Caldwell, Campus Faculty Chair</a:t>
            </a:r>
          </a:p>
          <a:p>
            <a:pPr lvl="0"/>
            <a:r>
              <a:rPr lang="en-US" dirty="0"/>
              <a:t>Approval of the Agenda</a:t>
            </a:r>
          </a:p>
          <a:p>
            <a:pPr lvl="0"/>
            <a:r>
              <a:rPr lang="en-US" dirty="0"/>
              <a:t>Approval of Minutes from Spring 2019 of the Campus Faculty meeting </a:t>
            </a:r>
            <a:r>
              <a:rPr lang="en-US" u="sng" dirty="0">
                <a:hlinkClick r:id="rId2"/>
              </a:rPr>
              <a:t>https://campusfaculty.uark.edu/minutes/campfacjan302019.pdf</a:t>
            </a:r>
            <a:r>
              <a:rPr lang="en-US" dirty="0"/>
              <a:t>  </a:t>
            </a:r>
          </a:p>
          <a:p>
            <a:pPr lvl="0"/>
            <a:r>
              <a:rPr lang="en-US" dirty="0"/>
              <a:t>Program: “Substance Abuse Testing and Campus Implementation of Drug-Free Workplace”</a:t>
            </a:r>
          </a:p>
          <a:p>
            <a:pPr lvl="0"/>
            <a:r>
              <a:rPr lang="en-US" dirty="0"/>
              <a:t>Any announcements or other business</a:t>
            </a:r>
          </a:p>
          <a:p>
            <a:pPr lvl="0"/>
            <a:r>
              <a:rPr lang="en-US" dirty="0"/>
              <a:t>Adjourn</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3"/>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4096755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p:txBody>
          <a:bodyPr/>
          <a:lstStyle/>
          <a:p>
            <a:r>
              <a:rPr lang="en-US" dirty="0"/>
              <a:t>Drug Free Workplace</a:t>
            </a:r>
            <a:br>
              <a:rPr lang="en-US" dirty="0"/>
            </a:br>
            <a:r>
              <a:rPr lang="en-US" dirty="0"/>
              <a:t>Substance Abuse Testing</a:t>
            </a:r>
            <a:br>
              <a:rPr lang="en-US" dirty="0"/>
            </a:br>
            <a:r>
              <a:rPr lang="en-US" dirty="0"/>
              <a:t>Current Policies</a:t>
            </a:r>
            <a:br>
              <a:rPr lang="en-US" dirty="0"/>
            </a:br>
            <a:endParaRPr lang="en-US" dirty="0"/>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154955" y="4170218"/>
            <a:ext cx="8825658" cy="1468582"/>
          </a:xfrm>
        </p:spPr>
        <p:txBody>
          <a:bodyPr>
            <a:normAutofit/>
          </a:bodyPr>
          <a:lstStyle/>
          <a:p>
            <a:pPr marL="342900" indent="-342900">
              <a:buAutoNum type="arabicPeriod"/>
            </a:pPr>
            <a:r>
              <a:rPr lang="en-US" dirty="0"/>
              <a:t>Faculty Handbook: Workplace Policies 4.5.E and 4.5.G (Provost)</a:t>
            </a:r>
          </a:p>
          <a:p>
            <a:pPr marL="342900" indent="-342900">
              <a:buAutoNum type="arabicPeriod"/>
            </a:pPr>
            <a:r>
              <a:rPr lang="en-US" dirty="0"/>
              <a:t>Fayetteville Policies and Procedures 402.1 (VCFA)</a:t>
            </a:r>
          </a:p>
          <a:p>
            <a:pPr marL="342900" indent="-342900">
              <a:buAutoNum type="arabicPeriod"/>
            </a:pPr>
            <a:r>
              <a:rPr lang="en-US" dirty="0"/>
              <a:t>Board of Trustees Policy 705.2</a:t>
            </a:r>
          </a:p>
          <a:p>
            <a:pPr marL="342900" indent="-342900">
              <a:buAutoNum type="arabicPeriod"/>
            </a:pPr>
            <a:endParaRPr lang="en-US" dirty="0"/>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1994208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1030264" y="1190850"/>
            <a:ext cx="8825658" cy="1779540"/>
          </a:xfrm>
        </p:spPr>
        <p:txBody>
          <a:bodyPr/>
          <a:lstStyle/>
          <a:p>
            <a:r>
              <a:rPr lang="en-US" sz="3600" dirty="0"/>
              <a:t>Faculty Handbook: </a:t>
            </a:r>
            <a:br>
              <a:rPr lang="en-US" sz="3600" dirty="0"/>
            </a:br>
            <a:r>
              <a:rPr lang="en-US" sz="3600" dirty="0"/>
              <a:t>Workplace Policies 4.5.E and 4.5.G</a:t>
            </a:r>
            <a:br>
              <a:rPr lang="en-US" dirty="0"/>
            </a:br>
            <a:endParaRPr lang="en-US" dirty="0"/>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487464" y="2539680"/>
            <a:ext cx="8825658" cy="3500902"/>
          </a:xfrm>
        </p:spPr>
        <p:txBody>
          <a:bodyPr>
            <a:normAutofit/>
          </a:bodyPr>
          <a:lstStyle/>
          <a:p>
            <a:r>
              <a:rPr lang="en-US" cap="none" dirty="0">
                <a:latin typeface="Abadi" panose="020B0604020202020204" pitchFamily="34" charset="0"/>
              </a:rPr>
              <a:t>- The unlawful…possession, or use of a controlled substance in a state agency’s workplace is prohibited. Any employees violating this policy will be subject to discipline up to and including termination.</a:t>
            </a:r>
          </a:p>
          <a:p>
            <a:r>
              <a:rPr lang="en-US" cap="none" dirty="0">
                <a:latin typeface="Abadi" panose="020B0604020104020204" pitchFamily="34" charset="0"/>
              </a:rPr>
              <a:t>- The term “controlled substance” means any drug listed in 21 U.S.C. Section 812 and other federal regulations…Such drugs include, but are not limited to, heroin, marijuana, cocaine, PCP, and “crack.” They also include “legal drugs” which are not prescribed by a licensed physician. </a:t>
            </a:r>
          </a:p>
          <a:p>
            <a:r>
              <a:rPr lang="en-US" cap="none" dirty="0">
                <a:latin typeface="Abadi" panose="020B0604020202020204" pitchFamily="34" charset="0"/>
              </a:rPr>
              <a:t>- Dispensing and consuming alcoholic beverages on state property is strictly prohibited. The consumption of alcoholic beverages on university property or during working hours is prohibited, as is intoxication while on duty as an employee </a:t>
            </a:r>
          </a:p>
          <a:p>
            <a:r>
              <a:rPr lang="en-US" dirty="0"/>
              <a:t>												Last update: April 27, 1989</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138343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850155" y="900544"/>
            <a:ext cx="8825658" cy="1770945"/>
          </a:xfrm>
        </p:spPr>
        <p:txBody>
          <a:bodyPr/>
          <a:lstStyle/>
          <a:p>
            <a:r>
              <a:rPr lang="en-US" sz="3600" dirty="0"/>
              <a:t>Fayetteville Policies and Procedures: 	Faculty/Staff - 402.1</a:t>
            </a:r>
            <a:br>
              <a:rPr lang="en-US" sz="3600" dirty="0"/>
            </a:br>
            <a:endParaRPr lang="en-US" sz="3600" dirty="0"/>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219284" y="2567580"/>
            <a:ext cx="8825658" cy="1187002"/>
          </a:xfrm>
        </p:spPr>
        <p:txBody>
          <a:bodyPr>
            <a:normAutofit fontScale="92500" lnSpcReduction="20000"/>
          </a:bodyPr>
          <a:lstStyle/>
          <a:p>
            <a:pPr marL="285750" indent="-285750">
              <a:buFontTx/>
              <a:buChar char="-"/>
            </a:pPr>
            <a:r>
              <a:rPr lang="en-US" sz="2200" cap="none" dirty="0">
                <a:latin typeface="Abadi" panose="020B0604020104020204" pitchFamily="34" charset="0"/>
              </a:rPr>
              <a:t>Periodic substance abuse testing…may be conducted as required by law or as specifically determined to be necessary by the vice chancellor responsible based on need </a:t>
            </a:r>
          </a:p>
          <a:p>
            <a:r>
              <a:rPr lang="en-US" cap="none" dirty="0">
                <a:latin typeface="Abadi" panose="020B0604020104020204" pitchFamily="34" charset="0"/>
              </a:rPr>
              <a:t>															(Sept 1, 2017)</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162480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1044118" y="1002403"/>
            <a:ext cx="8825658" cy="1078217"/>
          </a:xfrm>
        </p:spPr>
        <p:txBody>
          <a:bodyPr/>
          <a:lstStyle/>
          <a:p>
            <a:r>
              <a:rPr lang="en-US" dirty="0"/>
              <a:t>Board Policy 705.2</a:t>
            </a:r>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154955" y="2396836"/>
            <a:ext cx="8825658" cy="3241964"/>
          </a:xfrm>
        </p:spPr>
        <p:txBody>
          <a:bodyPr>
            <a:normAutofit/>
          </a:bodyPr>
          <a:lstStyle/>
          <a:p>
            <a:r>
              <a:rPr lang="en-US" cap="none" dirty="0">
                <a:latin typeface="Abadi" panose="020B0604020104020204" pitchFamily="34" charset="0"/>
              </a:rPr>
              <a:t>For employees, the possession or consumption of alcoholic beverages on university property or during working hours, reporting to work under the influence of alcohol, and intoxication while on duty are prohibited, and will result in disciplinary action up to and including termination. </a:t>
            </a:r>
          </a:p>
          <a:p>
            <a:r>
              <a:rPr lang="en-US" cap="none" dirty="0">
                <a:latin typeface="Abadi" panose="020B0604020104020204" pitchFamily="34" charset="0"/>
              </a:rPr>
              <a:t>														(Mar 3, 2007)</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1341054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p:txBody>
          <a:bodyPr/>
          <a:lstStyle/>
          <a:p>
            <a:r>
              <a:rPr lang="en-US" sz="4400" dirty="0"/>
              <a:t>Current Policies do not include:</a:t>
            </a:r>
            <a:br>
              <a:rPr lang="en-US" dirty="0"/>
            </a:br>
            <a:br>
              <a:rPr lang="en-US" dirty="0"/>
            </a:br>
            <a:endParaRPr lang="en-US" dirty="0"/>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154955" y="3696725"/>
            <a:ext cx="8825658" cy="1858947"/>
          </a:xfrm>
        </p:spPr>
        <p:txBody>
          <a:bodyPr>
            <a:normAutofit/>
          </a:bodyPr>
          <a:lstStyle/>
          <a:p>
            <a:pPr marL="342900" indent="-342900">
              <a:buAutoNum type="arabicPeriod"/>
            </a:pPr>
            <a:r>
              <a:rPr lang="en-US" sz="2400" cap="none" dirty="0">
                <a:latin typeface="Abadi" panose="020B0604020104020204" pitchFamily="34" charset="0"/>
              </a:rPr>
              <a:t>“Suspicion-based drug testing”</a:t>
            </a:r>
          </a:p>
          <a:p>
            <a:pPr marL="342900" indent="-342900">
              <a:buAutoNum type="arabicPeriod"/>
            </a:pPr>
            <a:r>
              <a:rPr lang="en-US" sz="2400" cap="none" dirty="0">
                <a:latin typeface="Abadi" panose="020B0604020104020204" pitchFamily="34" charset="0"/>
              </a:rPr>
              <a:t>Mention of the Arkansas Medical Marijuana Amendment of 2016</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2882819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919428" y="751352"/>
            <a:ext cx="8825658" cy="2677648"/>
          </a:xfrm>
        </p:spPr>
        <p:txBody>
          <a:bodyPr/>
          <a:lstStyle/>
          <a:p>
            <a:r>
              <a:rPr lang="en-US" sz="2800" dirty="0"/>
              <a:t>Arkansas Medical Marijuana Amendment of 2016</a:t>
            </a:r>
            <a:br>
              <a:rPr lang="en-US" dirty="0"/>
            </a:br>
            <a:br>
              <a:rPr lang="en-US" dirty="0"/>
            </a:br>
            <a:endParaRPr lang="en-US" dirty="0"/>
          </a:p>
        </p:txBody>
      </p:sp>
      <p:sp>
        <p:nvSpPr>
          <p:cNvPr id="3" name="Subtitle 2">
            <a:extLst>
              <a:ext uri="{FF2B5EF4-FFF2-40B4-BE49-F238E27FC236}">
                <a16:creationId xmlns:a16="http://schemas.microsoft.com/office/drawing/2014/main" id="{9DE91FFF-3E1B-4522-84E1-506E350A131C}"/>
              </a:ext>
            </a:extLst>
          </p:cNvPr>
          <p:cNvSpPr>
            <a:spLocks noGrp="1"/>
          </p:cNvSpPr>
          <p:nvPr>
            <p:ph type="subTitle" idx="1"/>
          </p:nvPr>
        </p:nvSpPr>
        <p:spPr>
          <a:xfrm>
            <a:off x="1069356" y="2099734"/>
            <a:ext cx="8825658" cy="3566776"/>
          </a:xfrm>
        </p:spPr>
        <p:txBody>
          <a:bodyPr>
            <a:normAutofit fontScale="25000" lnSpcReduction="20000"/>
          </a:bodyPr>
          <a:lstStyle/>
          <a:p>
            <a:r>
              <a:rPr lang="en-US" sz="7200" cap="none" dirty="0">
                <a:latin typeface="Abadi" panose="020B0604020104020204" pitchFamily="34" charset="0"/>
              </a:rPr>
              <a:t>A qualifying patient or designated caregiver in actual possession of a registry identification card shall not be subject to arrest, prosecution, or penalty in any manner or denied any right or privilege…for the medical use of marijuana in accordance with this amendment if the qualifying patient or designated caregiver possesses not more than two and one-half ounces (2 1/2 oz.) of usable marijuana.</a:t>
            </a:r>
          </a:p>
          <a:p>
            <a:endParaRPr lang="en-US" sz="7200" cap="none" dirty="0">
              <a:latin typeface="Abadi" panose="020B0604020104020204" pitchFamily="34" charset="0"/>
            </a:endParaRPr>
          </a:p>
          <a:p>
            <a:r>
              <a:rPr lang="en-US" sz="7200" cap="none" dirty="0">
                <a:latin typeface="Abadi" panose="020B0604020104020204" pitchFamily="34" charset="0"/>
              </a:rPr>
              <a:t>This amendment does not permit a person to…possess, smoke, or otherwise engage in the medical use of marijuana…on the grounds of a college or university. </a:t>
            </a:r>
          </a:p>
          <a:p>
            <a:endParaRPr lang="en-US" sz="7200" cap="none" dirty="0">
              <a:latin typeface="Abadi" panose="020B0604020104020204" pitchFamily="34" charset="0"/>
            </a:endParaRPr>
          </a:p>
          <a:p>
            <a:r>
              <a:rPr lang="en-US" sz="7200" cap="none" dirty="0">
                <a:latin typeface="Abadi" panose="020B0604020104020204" pitchFamily="34" charset="0"/>
              </a:rPr>
              <a:t>This amendment does not require…an employer to accommodate the ingestion of marijuana in a workplace or an employee working while under the influence of marijuana. </a:t>
            </a:r>
          </a:p>
          <a:p>
            <a:pPr marL="342900" indent="-342900">
              <a:buAutoNum type="arabicPeriod"/>
            </a:pPr>
            <a:endParaRPr lang="en-US" sz="2400" cap="none" dirty="0">
              <a:latin typeface="Abadi" panose="020B0604020104020204" pitchFamily="34" charset="0"/>
            </a:endParaRP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238288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32A9-6FE7-4C78-B589-6509ED760448}"/>
              </a:ext>
            </a:extLst>
          </p:cNvPr>
          <p:cNvSpPr>
            <a:spLocks noGrp="1"/>
          </p:cNvSpPr>
          <p:nvPr>
            <p:ph type="ctrTitle"/>
          </p:nvPr>
        </p:nvSpPr>
        <p:spPr>
          <a:xfrm>
            <a:off x="1030264" y="2313709"/>
            <a:ext cx="8825658" cy="2677648"/>
          </a:xfrm>
        </p:spPr>
        <p:txBody>
          <a:bodyPr/>
          <a:lstStyle/>
          <a:p>
            <a:r>
              <a:rPr lang="en-US" sz="2400" dirty="0"/>
              <a:t>New draft policies, including proposed “Suspicion-Based Testing” have been distributed to the Executive Committee of the Faculty Senate for Review; feedback given and received. (Sept 4, 2019)</a:t>
            </a:r>
            <a:br>
              <a:rPr lang="en-US" sz="2400" dirty="0"/>
            </a:br>
            <a:br>
              <a:rPr lang="en-US" sz="2400" dirty="0"/>
            </a:br>
            <a:r>
              <a:rPr lang="en-US" sz="2400" dirty="0"/>
              <a:t>Revised drafts were sent to the Campus Faculty on October 16, 2019. </a:t>
            </a:r>
          </a:p>
        </p:txBody>
      </p:sp>
      <p:pic>
        <p:nvPicPr>
          <p:cNvPr id="7" name="Picture 6" descr="A drawing of a cartoon character&#10;&#10;Description automatically generated">
            <a:extLst>
              <a:ext uri="{FF2B5EF4-FFF2-40B4-BE49-F238E27FC236}">
                <a16:creationId xmlns:a16="http://schemas.microsoft.com/office/drawing/2014/main" id="{7067639C-47D9-4B52-8238-BE3859FCD8EC}"/>
              </a:ext>
            </a:extLst>
          </p:cNvPr>
          <p:cNvPicPr>
            <a:picLocks noChangeAspect="1"/>
          </p:cNvPicPr>
          <p:nvPr/>
        </p:nvPicPr>
        <p:blipFill>
          <a:blip r:embed="rId2"/>
          <a:stretch>
            <a:fillRect/>
          </a:stretch>
        </p:blipFill>
        <p:spPr>
          <a:xfrm>
            <a:off x="10044942" y="606655"/>
            <a:ext cx="1493078" cy="1493078"/>
          </a:xfrm>
          <a:prstGeom prst="rect">
            <a:avLst/>
          </a:prstGeom>
        </p:spPr>
      </p:pic>
    </p:spTree>
    <p:extLst>
      <p:ext uri="{BB962C8B-B14F-4D97-AF65-F5344CB8AC3E}">
        <p14:creationId xmlns:p14="http://schemas.microsoft.com/office/powerpoint/2010/main" val="41921315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CE92FDCF3FF2429B52D872DD2A61B6" ma:contentTypeVersion="13" ma:contentTypeDescription="Create a new document." ma:contentTypeScope="" ma:versionID="36423e48b224f6f6ed67c363639a63dc">
  <xsd:schema xmlns:xsd="http://www.w3.org/2001/XMLSchema" xmlns:xs="http://www.w3.org/2001/XMLSchema" xmlns:p="http://schemas.microsoft.com/office/2006/metadata/properties" xmlns:ns3="044982d4-f4cd-4608-8463-2195d353ac05" xmlns:ns4="a6d4b599-479c-4e6e-8d84-7e1aef69b13e" targetNamespace="http://schemas.microsoft.com/office/2006/metadata/properties" ma:root="true" ma:fieldsID="b79cd08f51c2b1bc86027109fbc0e517" ns3:_="" ns4:_="">
    <xsd:import namespace="044982d4-f4cd-4608-8463-2195d353ac05"/>
    <xsd:import namespace="a6d4b599-479c-4e6e-8d84-7e1aef69b13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4982d4-f4cd-4608-8463-2195d353ac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d4b599-479c-4e6e-8d84-7e1aef69b13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C31BD0-9B90-408B-A58D-B31A92839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4982d4-f4cd-4608-8463-2195d353ac05"/>
    <ds:schemaRef ds:uri="a6d4b599-479c-4e6e-8d84-7e1aef69b1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C46D65-AB54-4388-8D32-CD20BBB396F1}">
  <ds:schemaRefs>
    <ds:schemaRef ds:uri="http://schemas.microsoft.com/sharepoint/v3/contenttype/forms"/>
  </ds:schemaRefs>
</ds:datastoreItem>
</file>

<file path=customXml/itemProps3.xml><?xml version="1.0" encoding="utf-8"?>
<ds:datastoreItem xmlns:ds="http://schemas.openxmlformats.org/officeDocument/2006/customXml" ds:itemID="{35686E45-D265-4917-BB95-AA6DA58C73CB}">
  <ds:schemaRefs>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a6d4b599-479c-4e6e-8d84-7e1aef69b13e"/>
    <ds:schemaRef ds:uri="044982d4-f4cd-4608-8463-2195d353ac0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 Boardroom</Template>
  <TotalTime>3136</TotalTime>
  <Words>493</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Abadi</vt:lpstr>
      <vt:lpstr>Arial</vt:lpstr>
      <vt:lpstr>Century Gothic</vt:lpstr>
      <vt:lpstr>Wingdings 3</vt:lpstr>
      <vt:lpstr>Ion Boardroom</vt:lpstr>
      <vt:lpstr>UA Campus Faculty Fall 2019 Meeting</vt:lpstr>
      <vt:lpstr>Meeting Agenda</vt:lpstr>
      <vt:lpstr>Drug Free Workplace Substance Abuse Testing Current Policies </vt:lpstr>
      <vt:lpstr>Faculty Handbook:  Workplace Policies 4.5.E and 4.5.G </vt:lpstr>
      <vt:lpstr>Fayetteville Policies and Procedures:  Faculty/Staff - 402.1 </vt:lpstr>
      <vt:lpstr>Board Policy 705.2</vt:lpstr>
      <vt:lpstr>Current Policies do not include:  </vt:lpstr>
      <vt:lpstr>Arkansas Medical Marijuana Amendment of 2016  </vt:lpstr>
      <vt:lpstr>New draft policies, including proposed “Suspicion-Based Testing” have been distributed to the Executive Committee of the Faculty Senate for Review; feedback given and received. (Sept 4, 2019)  Revised drafts were sent to the Campus Faculty on October 16, 2019. </vt:lpstr>
      <vt:lpstr>Debbie McLoud  Associate Vice Chancellor for Human Resources  Bill Kincaid  Managing Associate to General Council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 Campus Faculty Fall 2019 Meeting</dc:title>
  <dc:creator>Stephen E. Caldwell</dc:creator>
  <cp:lastModifiedBy>Stephen E. Caldwell</cp:lastModifiedBy>
  <cp:revision>7</cp:revision>
  <dcterms:created xsi:type="dcterms:W3CDTF">2019-10-15T15:13:24Z</dcterms:created>
  <dcterms:modified xsi:type="dcterms:W3CDTF">2019-10-17T19:29:46Z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0x010100FBCE92FDCF3FF2429B52D872DD2A61B6</vt:lpwstr>
  </property>
</Properties>
</file>