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44" r:id="rId2"/>
    <p:sldMasterId id="2147483814" r:id="rId3"/>
    <p:sldMasterId id="2147483840" r:id="rId4"/>
    <p:sldMasterId id="2147483859" r:id="rId5"/>
    <p:sldMasterId id="2147483886" r:id="rId6"/>
  </p:sldMasterIdLst>
  <p:notesMasterIdLst>
    <p:notesMasterId r:id="rId42"/>
  </p:notesMasterIdLst>
  <p:handoutMasterIdLst>
    <p:handoutMasterId r:id="rId43"/>
  </p:handoutMasterIdLst>
  <p:sldIdLst>
    <p:sldId id="312" r:id="rId7"/>
    <p:sldId id="424" r:id="rId8"/>
    <p:sldId id="383" r:id="rId9"/>
    <p:sldId id="384" r:id="rId10"/>
    <p:sldId id="385" r:id="rId11"/>
    <p:sldId id="386" r:id="rId12"/>
    <p:sldId id="435" r:id="rId13"/>
    <p:sldId id="434" r:id="rId14"/>
    <p:sldId id="436" r:id="rId15"/>
    <p:sldId id="432" r:id="rId16"/>
    <p:sldId id="433" r:id="rId17"/>
    <p:sldId id="403" r:id="rId18"/>
    <p:sldId id="404" r:id="rId19"/>
    <p:sldId id="405" r:id="rId20"/>
    <p:sldId id="406" r:id="rId21"/>
    <p:sldId id="414" r:id="rId22"/>
    <p:sldId id="416" r:id="rId23"/>
    <p:sldId id="421" r:id="rId24"/>
    <p:sldId id="422" r:id="rId25"/>
    <p:sldId id="419" r:id="rId26"/>
    <p:sldId id="420" r:id="rId27"/>
    <p:sldId id="402" r:id="rId28"/>
    <p:sldId id="423" r:id="rId29"/>
    <p:sldId id="427" r:id="rId30"/>
    <p:sldId id="428" r:id="rId31"/>
    <p:sldId id="429" r:id="rId32"/>
    <p:sldId id="367" r:id="rId33"/>
    <p:sldId id="368" r:id="rId34"/>
    <p:sldId id="369" r:id="rId35"/>
    <p:sldId id="379" r:id="rId36"/>
    <p:sldId id="380" r:id="rId37"/>
    <p:sldId id="373" r:id="rId38"/>
    <p:sldId id="374" r:id="rId39"/>
    <p:sldId id="375" r:id="rId40"/>
    <p:sldId id="376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ndraR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29" autoAdjust="0"/>
  </p:normalViewPr>
  <p:slideViewPr>
    <p:cSldViewPr>
      <p:cViewPr varScale="1">
        <p:scale>
          <a:sx n="93" d="100"/>
          <a:sy n="93" d="100"/>
        </p:scale>
        <p:origin x="-106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26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ndiH.DHE\AppData\Local\Microsoft\Windows\Temporary%20Internet%20Files\Content.Outlook\99O3L2PR\ICAC_Enrollment_vs_Al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rkspace\rickj$\AHECB\Reports_2013-04-April\2-RetentionGraduationRates\GradRates_2013-Apri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rkspace\rickj$\AHECB\Reports_2013-04-April\2-RetentionGraduationRates\GradRates_2013-Apri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rkspace\rickj$\AHECB\Reports_2013-04-April\2-RetentionGraduationRates\GradRates_2013-Apri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ndiH.DHE\AppData\Local\Microsoft\Windows\Temporary%20Internet%20Files\Content.Outlook\99O3L2PR\ICAC_Enrollment_vs_A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rkspace\rickj$\AHECB\Reports_2013-02-February\Remediation2013\Remediation_2012Fa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rkspace\rickj$\AHECB\Reports_2013-02-February\Remediation2013\Remediation_2012Fa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rkspace\rickj$\AHECB\Reports_2013-02-February\Remediation2013\Remediation_2012Fal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rkspace\rickj$\AHECB\Reports_2013-02-February\Remediation2013\Remediation_2012Fal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rkspace\rickj$\AHECB\Reports_2013-02-February\Remediation2013\Remediation_2012Fal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rkspace\rickj$\AHECB\Reports_2013-02-February\Remediation2013\Remediation_2012Fal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orkspace\rickj$\AHECB\Reports_2013-04-April\2-RetentionGraduationRates\GradRates_2013-Apr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ICAC!$B$2</c:f>
              <c:strCache>
                <c:ptCount val="1"/>
                <c:pt idx="0">
                  <c:v>AY2010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ICAC!$A$3:$A$7</c:f>
              <c:strCache>
                <c:ptCount val="5"/>
                <c:pt idx="0">
                  <c:v>4-Year Universities</c:v>
                </c:pt>
                <c:pt idx="1">
                  <c:v>2-Year Colleges</c:v>
                </c:pt>
                <c:pt idx="2">
                  <c:v>Private Independents</c:v>
                </c:pt>
                <c:pt idx="3">
                  <c:v>Nursing Schools</c:v>
                </c:pt>
                <c:pt idx="4">
                  <c:v>ICAC Institutions</c:v>
                </c:pt>
              </c:strCache>
            </c:strRef>
          </c:cat>
          <c:val>
            <c:numRef>
              <c:f>ICAC!$B$3:$B$7</c:f>
              <c:numCache>
                <c:formatCode>_(* #,##0_);_(* \(#,##0\);_(* "-"??_);_(@_)</c:formatCode>
                <c:ptCount val="5"/>
                <c:pt idx="0">
                  <c:v>109726.0</c:v>
                </c:pt>
                <c:pt idx="1">
                  <c:v>88415.0</c:v>
                </c:pt>
                <c:pt idx="2">
                  <c:v>17509.0</c:v>
                </c:pt>
                <c:pt idx="3">
                  <c:v>0.0</c:v>
                </c:pt>
                <c:pt idx="4">
                  <c:v>12952.0</c:v>
                </c:pt>
              </c:numCache>
            </c:numRef>
          </c:val>
        </c:ser>
        <c:ser>
          <c:idx val="1"/>
          <c:order val="1"/>
          <c:tx>
            <c:strRef>
              <c:f>ICAC!$C$2</c:f>
              <c:strCache>
                <c:ptCount val="1"/>
                <c:pt idx="0">
                  <c:v>AY2011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ICAC!$A$3:$A$7</c:f>
              <c:strCache>
                <c:ptCount val="5"/>
                <c:pt idx="0">
                  <c:v>4-Year Universities</c:v>
                </c:pt>
                <c:pt idx="1">
                  <c:v>2-Year Colleges</c:v>
                </c:pt>
                <c:pt idx="2">
                  <c:v>Private Independents</c:v>
                </c:pt>
                <c:pt idx="3">
                  <c:v>Nursing Schools</c:v>
                </c:pt>
                <c:pt idx="4">
                  <c:v>ICAC Institutions</c:v>
                </c:pt>
              </c:strCache>
            </c:strRef>
          </c:cat>
          <c:val>
            <c:numRef>
              <c:f>ICAC!$C$3:$C$7</c:f>
              <c:numCache>
                <c:formatCode>_(* #,##0_);_(* \(#,##0\);_(* "-"??_);_(@_)</c:formatCode>
                <c:ptCount val="5"/>
                <c:pt idx="0">
                  <c:v>113316.0</c:v>
                </c:pt>
                <c:pt idx="1">
                  <c:v>88301.0</c:v>
                </c:pt>
                <c:pt idx="2">
                  <c:v>18497.0</c:v>
                </c:pt>
                <c:pt idx="3">
                  <c:v>1159.0</c:v>
                </c:pt>
                <c:pt idx="4">
                  <c:v>14801.0</c:v>
                </c:pt>
              </c:numCache>
            </c:numRef>
          </c:val>
        </c:ser>
        <c:ser>
          <c:idx val="2"/>
          <c:order val="2"/>
          <c:tx>
            <c:strRef>
              <c:f>ICAC!$D$2</c:f>
              <c:strCache>
                <c:ptCount val="1"/>
                <c:pt idx="0">
                  <c:v>AY2012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ICAC!$A$3:$A$7</c:f>
              <c:strCache>
                <c:ptCount val="5"/>
                <c:pt idx="0">
                  <c:v>4-Year Universities</c:v>
                </c:pt>
                <c:pt idx="1">
                  <c:v>2-Year Colleges</c:v>
                </c:pt>
                <c:pt idx="2">
                  <c:v>Private Independents</c:v>
                </c:pt>
                <c:pt idx="3">
                  <c:v>Nursing Schools</c:v>
                </c:pt>
                <c:pt idx="4">
                  <c:v>ICAC Institutions</c:v>
                </c:pt>
              </c:strCache>
            </c:strRef>
          </c:cat>
          <c:val>
            <c:numRef>
              <c:f>ICAC!$D$3:$D$7</c:f>
              <c:numCache>
                <c:formatCode>_(* #,##0_);_(* \(#,##0\);_(* "-"??_);_(@_)</c:formatCode>
                <c:ptCount val="5"/>
                <c:pt idx="0">
                  <c:v>115654.0</c:v>
                </c:pt>
                <c:pt idx="1">
                  <c:v>89130.0</c:v>
                </c:pt>
                <c:pt idx="2">
                  <c:v>19254.0</c:v>
                </c:pt>
                <c:pt idx="3">
                  <c:v>1114.0</c:v>
                </c:pt>
                <c:pt idx="4">
                  <c:v>13758.0</c:v>
                </c:pt>
              </c:numCache>
            </c:numRef>
          </c:val>
        </c:ser>
        <c:ser>
          <c:idx val="3"/>
          <c:order val="3"/>
          <c:tx>
            <c:strRef>
              <c:f>ICAC!$E$2</c:f>
              <c:strCache>
                <c:ptCount val="1"/>
                <c:pt idx="0">
                  <c:v>AY2013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ICAC!$A$3:$A$7</c:f>
              <c:strCache>
                <c:ptCount val="5"/>
                <c:pt idx="0">
                  <c:v>4-Year Universities</c:v>
                </c:pt>
                <c:pt idx="1">
                  <c:v>2-Year Colleges</c:v>
                </c:pt>
                <c:pt idx="2">
                  <c:v>Private Independents</c:v>
                </c:pt>
                <c:pt idx="3">
                  <c:v>Nursing Schools</c:v>
                </c:pt>
                <c:pt idx="4">
                  <c:v>ICAC Institutions</c:v>
                </c:pt>
              </c:strCache>
            </c:strRef>
          </c:cat>
          <c:val>
            <c:numRef>
              <c:f>ICAC!$E$3:$E$7</c:f>
              <c:numCache>
                <c:formatCode>_(* #,##0_);_(* \(#,##0\);_(* "-"??_);_(@_)</c:formatCode>
                <c:ptCount val="5"/>
                <c:pt idx="0">
                  <c:v>115801.0</c:v>
                </c:pt>
                <c:pt idx="1">
                  <c:v>84981.0</c:v>
                </c:pt>
                <c:pt idx="2">
                  <c:v>18425.0</c:v>
                </c:pt>
                <c:pt idx="3">
                  <c:v>1134.0</c:v>
                </c:pt>
                <c:pt idx="4">
                  <c:v>14943.0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4281240"/>
        <c:axId val="2124284408"/>
      </c:barChart>
      <c:catAx>
        <c:axId val="2124281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24284408"/>
        <c:crosses val="autoZero"/>
        <c:auto val="1"/>
        <c:lblAlgn val="ctr"/>
        <c:lblOffset val="100"/>
        <c:noMultiLvlLbl val="0"/>
      </c:catAx>
      <c:valAx>
        <c:axId val="2124284408"/>
        <c:scaling>
          <c:orientation val="minMax"/>
          <c:max val="150000.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242812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Graduation Rates by Remediated vs. Non-Remediated Students: </a:t>
            </a:r>
            <a:br>
              <a:rPr lang="en-US" sz="1200" dirty="0"/>
            </a:br>
            <a:r>
              <a:rPr lang="en-US" sz="1200" dirty="0"/>
              <a:t>2-Year Colleges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'2Yr-Remed'!$F$371</c:f>
              <c:strCache>
                <c:ptCount val="1"/>
                <c:pt idx="0">
                  <c:v>Remediated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137111517367459"/>
                  <c:y val="7.404330188832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59963436928702"/>
                  <c:y val="7.404330188832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59963436928702"/>
                  <c:y val="0.00403877221324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14259597806216"/>
                  <c:y val="0.00403877221324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182815356489945"/>
                  <c:y val="7.404330188832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'2Yr-Remed'!$E$372:$E$376</c:f>
              <c:strCache>
                <c:ptCount val="5"/>
                <c:pt idx="0">
                  <c:v>CY2006</c:v>
                </c:pt>
                <c:pt idx="1">
                  <c:v>CY2007</c:v>
                </c:pt>
                <c:pt idx="2">
                  <c:v>CY2008</c:v>
                </c:pt>
                <c:pt idx="3">
                  <c:v>CY2009</c:v>
                </c:pt>
                <c:pt idx="4">
                  <c:v>CY2010</c:v>
                </c:pt>
              </c:strCache>
            </c:strRef>
          </c:cat>
          <c:val>
            <c:numRef>
              <c:f>'2Yr-Remed'!$F$372:$F$376</c:f>
              <c:numCache>
                <c:formatCode>0.0%</c:formatCode>
                <c:ptCount val="5"/>
                <c:pt idx="0">
                  <c:v>0.101</c:v>
                </c:pt>
                <c:pt idx="1">
                  <c:v>0.105</c:v>
                </c:pt>
                <c:pt idx="2">
                  <c:v>0.125</c:v>
                </c:pt>
                <c:pt idx="3">
                  <c:v>0.135</c:v>
                </c:pt>
                <c:pt idx="4">
                  <c:v>0.122</c:v>
                </c:pt>
              </c:numCache>
            </c:numRef>
          </c:val>
        </c:ser>
        <c:ser>
          <c:idx val="1"/>
          <c:order val="1"/>
          <c:tx>
            <c:strRef>
              <c:f>'2Yr-Remed'!$G$371</c:f>
              <c:strCache>
                <c:ptCount val="1"/>
                <c:pt idx="0">
                  <c:v>Non-Remediated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'2Yr-Remed'!$E$372:$E$376</c:f>
              <c:strCache>
                <c:ptCount val="5"/>
                <c:pt idx="0">
                  <c:v>CY2006</c:v>
                </c:pt>
                <c:pt idx="1">
                  <c:v>CY2007</c:v>
                </c:pt>
                <c:pt idx="2">
                  <c:v>CY2008</c:v>
                </c:pt>
                <c:pt idx="3">
                  <c:v>CY2009</c:v>
                </c:pt>
                <c:pt idx="4">
                  <c:v>CY2010</c:v>
                </c:pt>
              </c:strCache>
            </c:strRef>
          </c:cat>
          <c:val>
            <c:numRef>
              <c:f>'2Yr-Remed'!$G$372:$G$376</c:f>
              <c:numCache>
                <c:formatCode>0.0%</c:formatCode>
                <c:ptCount val="5"/>
                <c:pt idx="0">
                  <c:v>0.293</c:v>
                </c:pt>
                <c:pt idx="1">
                  <c:v>0.3</c:v>
                </c:pt>
                <c:pt idx="2">
                  <c:v>0.313</c:v>
                </c:pt>
                <c:pt idx="3">
                  <c:v>0.315</c:v>
                </c:pt>
                <c:pt idx="4">
                  <c:v>0.306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127832"/>
        <c:axId val="2124130808"/>
      </c:barChart>
      <c:catAx>
        <c:axId val="2124127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24130808"/>
        <c:crosses val="autoZero"/>
        <c:auto val="1"/>
        <c:lblAlgn val="ctr"/>
        <c:lblOffset val="100"/>
        <c:noMultiLvlLbl val="0"/>
      </c:catAx>
      <c:valAx>
        <c:axId val="21241308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124127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Graduation Rates of 4-Year Universities: CY2003-CY2007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'4Yr'!$E$133:$E$137</c:f>
              <c:strCache>
                <c:ptCount val="5"/>
                <c:pt idx="0">
                  <c:v>CY2003</c:v>
                </c:pt>
                <c:pt idx="1">
                  <c:v>CY2004</c:v>
                </c:pt>
                <c:pt idx="2">
                  <c:v>CY2005</c:v>
                </c:pt>
                <c:pt idx="3">
                  <c:v>CY2006</c:v>
                </c:pt>
                <c:pt idx="4">
                  <c:v>CY2007</c:v>
                </c:pt>
              </c:strCache>
            </c:strRef>
          </c:cat>
          <c:val>
            <c:numRef>
              <c:f>'4Yr'!$F$133:$F$137</c:f>
              <c:numCache>
                <c:formatCode>0.0%</c:formatCode>
                <c:ptCount val="5"/>
                <c:pt idx="0">
                  <c:v>0.37</c:v>
                </c:pt>
                <c:pt idx="1">
                  <c:v>0.385</c:v>
                </c:pt>
                <c:pt idx="2">
                  <c:v>0.38</c:v>
                </c:pt>
                <c:pt idx="3">
                  <c:v>0.395</c:v>
                </c:pt>
                <c:pt idx="4">
                  <c:v>0.408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195720"/>
        <c:axId val="2124198696"/>
      </c:lineChart>
      <c:catAx>
        <c:axId val="2124195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124198696"/>
        <c:crosses val="autoZero"/>
        <c:auto val="1"/>
        <c:lblAlgn val="ctr"/>
        <c:lblOffset val="100"/>
        <c:noMultiLvlLbl val="0"/>
      </c:catAx>
      <c:valAx>
        <c:axId val="2124198696"/>
        <c:scaling>
          <c:orientation val="minMax"/>
          <c:max val="0.45"/>
          <c:min val="0.35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124195720"/>
        <c:crosses val="autoZero"/>
        <c:crossBetween val="between"/>
        <c:majorUnit val="0.02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Graduation Rates of 2-Year Colleges: CY2006-CY2010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'2Yr'!$E$187:$E$191</c:f>
              <c:strCache>
                <c:ptCount val="5"/>
                <c:pt idx="0">
                  <c:v>CY2006</c:v>
                </c:pt>
                <c:pt idx="1">
                  <c:v>CY2007</c:v>
                </c:pt>
                <c:pt idx="2">
                  <c:v>CY2008</c:v>
                </c:pt>
                <c:pt idx="3">
                  <c:v>CY2009</c:v>
                </c:pt>
                <c:pt idx="4">
                  <c:v>CY2010</c:v>
                </c:pt>
              </c:strCache>
            </c:strRef>
          </c:cat>
          <c:val>
            <c:numRef>
              <c:f>'2Yr'!$F$187:$F$191</c:f>
              <c:numCache>
                <c:formatCode>0.0%</c:formatCode>
                <c:ptCount val="5"/>
                <c:pt idx="0">
                  <c:v>0.171</c:v>
                </c:pt>
                <c:pt idx="1">
                  <c:v>0.179</c:v>
                </c:pt>
                <c:pt idx="2">
                  <c:v>0.198</c:v>
                </c:pt>
                <c:pt idx="3">
                  <c:v>0.208</c:v>
                </c:pt>
                <c:pt idx="4">
                  <c:v>0.196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3836488"/>
        <c:axId val="2044906952"/>
      </c:lineChart>
      <c:catAx>
        <c:axId val="2123836488"/>
        <c:scaling>
          <c:orientation val="minMax"/>
        </c:scaling>
        <c:delete val="0"/>
        <c:axPos val="b"/>
        <c:majorTickMark val="out"/>
        <c:minorTickMark val="none"/>
        <c:tickLblPos val="nextTo"/>
        <c:crossAx val="2044906952"/>
        <c:crosses val="autoZero"/>
        <c:auto val="1"/>
        <c:lblAlgn val="ctr"/>
        <c:lblOffset val="100"/>
        <c:noMultiLvlLbl val="0"/>
      </c:catAx>
      <c:valAx>
        <c:axId val="2044906952"/>
        <c:scaling>
          <c:orientation val="minMax"/>
          <c:max val="0.25"/>
          <c:min val="0.15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123836488"/>
        <c:crosses val="autoZero"/>
        <c:crossBetween val="between"/>
        <c:majorUnit val="0.02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ICAC!$E$2</c:f>
              <c:strCache>
                <c:ptCount val="1"/>
                <c:pt idx="0">
                  <c:v>AY2013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ICAC!$A$3:$A$7</c:f>
              <c:strCache>
                <c:ptCount val="5"/>
                <c:pt idx="0">
                  <c:v>4-Year Universities</c:v>
                </c:pt>
                <c:pt idx="1">
                  <c:v>2-Year Colleges</c:v>
                </c:pt>
                <c:pt idx="2">
                  <c:v>Private Independents</c:v>
                </c:pt>
                <c:pt idx="3">
                  <c:v>Nursing Schools</c:v>
                </c:pt>
                <c:pt idx="4">
                  <c:v>ICAC Institutions</c:v>
                </c:pt>
              </c:strCache>
            </c:strRef>
          </c:cat>
          <c:val>
            <c:numRef>
              <c:f>ICAC!$E$3:$E$7</c:f>
              <c:numCache>
                <c:formatCode>_(* #,##0_);_(* \(#,##0\);_(* "-"??_);_(@_)</c:formatCode>
                <c:ptCount val="5"/>
                <c:pt idx="0">
                  <c:v>115801.0</c:v>
                </c:pt>
                <c:pt idx="1">
                  <c:v>84981.0</c:v>
                </c:pt>
                <c:pt idx="2">
                  <c:v>18425.0</c:v>
                </c:pt>
                <c:pt idx="3">
                  <c:v>1134.0</c:v>
                </c:pt>
                <c:pt idx="4">
                  <c:v>14943.0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983010188243"/>
          <c:y val="0.215818381308894"/>
          <c:w val="0.202719498772331"/>
          <c:h val="0.324647175250635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Anytime Remediation Rates: 2008 Fall - 2012 Fall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ATHistory!$F$43</c:f>
              <c:strCache>
                <c:ptCount val="1"/>
                <c:pt idx="0">
                  <c:v>4-Year Universities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ATHistory!$E$44:$E$48</c:f>
              <c:strCache>
                <c:ptCount val="5"/>
                <c:pt idx="0">
                  <c:v>2008 Fall</c:v>
                </c:pt>
                <c:pt idx="1">
                  <c:v>2009 Fall</c:v>
                </c:pt>
                <c:pt idx="2">
                  <c:v>2010 Fall</c:v>
                </c:pt>
                <c:pt idx="3">
                  <c:v>2011 Fall</c:v>
                </c:pt>
                <c:pt idx="4">
                  <c:v>2012 Fall</c:v>
                </c:pt>
              </c:strCache>
            </c:strRef>
          </c:cat>
          <c:val>
            <c:numRef>
              <c:f>ATHistory!$F$44:$F$48</c:f>
              <c:numCache>
                <c:formatCode>0.0%</c:formatCode>
                <c:ptCount val="5"/>
                <c:pt idx="0">
                  <c:v>0.394</c:v>
                </c:pt>
                <c:pt idx="1">
                  <c:v>0.408</c:v>
                </c:pt>
                <c:pt idx="2">
                  <c:v>0.38</c:v>
                </c:pt>
                <c:pt idx="3">
                  <c:v>0.345</c:v>
                </c:pt>
                <c:pt idx="4">
                  <c:v>0.329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ATHistory!$G$43</c:f>
              <c:strCache>
                <c:ptCount val="1"/>
                <c:pt idx="0">
                  <c:v>2-Year Colleges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ATHistory!$E$44:$E$48</c:f>
              <c:strCache>
                <c:ptCount val="5"/>
                <c:pt idx="0">
                  <c:v>2008 Fall</c:v>
                </c:pt>
                <c:pt idx="1">
                  <c:v>2009 Fall</c:v>
                </c:pt>
                <c:pt idx="2">
                  <c:v>2010 Fall</c:v>
                </c:pt>
                <c:pt idx="3">
                  <c:v>2011 Fall</c:v>
                </c:pt>
                <c:pt idx="4">
                  <c:v>2012 Fall</c:v>
                </c:pt>
              </c:strCache>
            </c:strRef>
          </c:cat>
          <c:val>
            <c:numRef>
              <c:f>ATHistory!$G$44:$G$48</c:f>
              <c:numCache>
                <c:formatCode>0.0%</c:formatCode>
                <c:ptCount val="5"/>
                <c:pt idx="0">
                  <c:v>0.743</c:v>
                </c:pt>
                <c:pt idx="1">
                  <c:v>0.76</c:v>
                </c:pt>
                <c:pt idx="2">
                  <c:v>0.772</c:v>
                </c:pt>
                <c:pt idx="3">
                  <c:v>0.756</c:v>
                </c:pt>
                <c:pt idx="4">
                  <c:v>0.742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ATHistory!$H$43</c:f>
              <c:strCache>
                <c:ptCount val="1"/>
                <c:pt idx="0">
                  <c:v>Total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ATHistory!$E$44:$E$48</c:f>
              <c:strCache>
                <c:ptCount val="5"/>
                <c:pt idx="0">
                  <c:v>2008 Fall</c:v>
                </c:pt>
                <c:pt idx="1">
                  <c:v>2009 Fall</c:v>
                </c:pt>
                <c:pt idx="2">
                  <c:v>2010 Fall</c:v>
                </c:pt>
                <c:pt idx="3">
                  <c:v>2011 Fall</c:v>
                </c:pt>
                <c:pt idx="4">
                  <c:v>2012 Fall</c:v>
                </c:pt>
              </c:strCache>
            </c:strRef>
          </c:cat>
          <c:val>
            <c:numRef>
              <c:f>ATHistory!$H$44:$H$48</c:f>
              <c:numCache>
                <c:formatCode>0.0%</c:formatCode>
                <c:ptCount val="5"/>
                <c:pt idx="0">
                  <c:v>0.515</c:v>
                </c:pt>
                <c:pt idx="1">
                  <c:v>0.55</c:v>
                </c:pt>
                <c:pt idx="2">
                  <c:v>0.526</c:v>
                </c:pt>
                <c:pt idx="3">
                  <c:v>0.494</c:v>
                </c:pt>
                <c:pt idx="4">
                  <c:v>0.478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3516504"/>
        <c:axId val="2123519560"/>
      </c:lineChart>
      <c:catAx>
        <c:axId val="2123516504"/>
        <c:scaling>
          <c:orientation val="minMax"/>
        </c:scaling>
        <c:delete val="0"/>
        <c:axPos val="b"/>
        <c:majorTickMark val="out"/>
        <c:minorTickMark val="none"/>
        <c:tickLblPos val="nextTo"/>
        <c:crossAx val="2123519560"/>
        <c:crosses val="autoZero"/>
        <c:auto val="1"/>
        <c:lblAlgn val="ctr"/>
        <c:lblOffset val="100"/>
        <c:noMultiLvlLbl val="0"/>
      </c:catAx>
      <c:valAx>
        <c:axId val="2123519560"/>
        <c:scaling>
          <c:orientation val="minMax"/>
          <c:max val="0.9"/>
          <c:min val="0.3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123516504"/>
        <c:crosses val="autoZero"/>
        <c:crossBetween val="between"/>
        <c:majorUnit val="0.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Anytime Remediation Rates for MATH: 2008 Fall - 2012 Fall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Math!$D$45</c:f>
              <c:strCache>
                <c:ptCount val="1"/>
                <c:pt idx="0">
                  <c:v> 4-Year Universities 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Math!$E$44:$I$44</c:f>
              <c:strCache>
                <c:ptCount val="5"/>
                <c:pt idx="0">
                  <c:v>2008 Fall</c:v>
                </c:pt>
                <c:pt idx="1">
                  <c:v>2009 Fall</c:v>
                </c:pt>
                <c:pt idx="2">
                  <c:v>2010 Fall</c:v>
                </c:pt>
                <c:pt idx="3">
                  <c:v>2011 Fall</c:v>
                </c:pt>
                <c:pt idx="4">
                  <c:v>2012 Fall</c:v>
                </c:pt>
              </c:strCache>
            </c:strRef>
          </c:cat>
          <c:val>
            <c:numRef>
              <c:f>Math!$E$45:$I$45</c:f>
              <c:numCache>
                <c:formatCode>0.0%</c:formatCode>
                <c:ptCount val="5"/>
                <c:pt idx="0">
                  <c:v>0.323</c:v>
                </c:pt>
                <c:pt idx="1">
                  <c:v>0.341</c:v>
                </c:pt>
                <c:pt idx="2">
                  <c:v>0.301</c:v>
                </c:pt>
                <c:pt idx="3">
                  <c:v>0.266</c:v>
                </c:pt>
                <c:pt idx="4">
                  <c:v>0.255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Math!$D$46</c:f>
              <c:strCache>
                <c:ptCount val="1"/>
                <c:pt idx="0">
                  <c:v> 2-Year Colleges 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Math!$E$44:$I$44</c:f>
              <c:strCache>
                <c:ptCount val="5"/>
                <c:pt idx="0">
                  <c:v>2008 Fall</c:v>
                </c:pt>
                <c:pt idx="1">
                  <c:v>2009 Fall</c:v>
                </c:pt>
                <c:pt idx="2">
                  <c:v>2010 Fall</c:v>
                </c:pt>
                <c:pt idx="3">
                  <c:v>2011 Fall</c:v>
                </c:pt>
                <c:pt idx="4">
                  <c:v>2012 Fall</c:v>
                </c:pt>
              </c:strCache>
            </c:strRef>
          </c:cat>
          <c:val>
            <c:numRef>
              <c:f>Math!$E$46:$I$46</c:f>
              <c:numCache>
                <c:formatCode>0.0%</c:formatCode>
                <c:ptCount val="5"/>
                <c:pt idx="0">
                  <c:v>0.63</c:v>
                </c:pt>
                <c:pt idx="1">
                  <c:v>0.647</c:v>
                </c:pt>
                <c:pt idx="2">
                  <c:v>0.632</c:v>
                </c:pt>
                <c:pt idx="3">
                  <c:v>0.619</c:v>
                </c:pt>
                <c:pt idx="4">
                  <c:v>0.613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Math!$D$47</c:f>
              <c:strCache>
                <c:ptCount val="1"/>
                <c:pt idx="0">
                  <c:v> All Public Colleges 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Math!$E$44:$I$44</c:f>
              <c:strCache>
                <c:ptCount val="5"/>
                <c:pt idx="0">
                  <c:v>2008 Fall</c:v>
                </c:pt>
                <c:pt idx="1">
                  <c:v>2009 Fall</c:v>
                </c:pt>
                <c:pt idx="2">
                  <c:v>2010 Fall</c:v>
                </c:pt>
                <c:pt idx="3">
                  <c:v>2011 Fall</c:v>
                </c:pt>
                <c:pt idx="4">
                  <c:v>2012 Fall</c:v>
                </c:pt>
              </c:strCache>
            </c:strRef>
          </c:cat>
          <c:val>
            <c:numRef>
              <c:f>Math!$E$47:$I$47</c:f>
              <c:numCache>
                <c:formatCode>0.0%</c:formatCode>
                <c:ptCount val="5"/>
                <c:pt idx="0">
                  <c:v>0.43</c:v>
                </c:pt>
                <c:pt idx="1">
                  <c:v>0.464</c:v>
                </c:pt>
                <c:pt idx="2">
                  <c:v>0.424</c:v>
                </c:pt>
                <c:pt idx="3">
                  <c:v>0.393</c:v>
                </c:pt>
                <c:pt idx="4">
                  <c:v>0.384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966472"/>
        <c:axId val="2044969528"/>
      </c:lineChart>
      <c:catAx>
        <c:axId val="2044966472"/>
        <c:scaling>
          <c:orientation val="minMax"/>
        </c:scaling>
        <c:delete val="0"/>
        <c:axPos val="b"/>
        <c:majorTickMark val="out"/>
        <c:minorTickMark val="none"/>
        <c:tickLblPos val="nextTo"/>
        <c:crossAx val="2044969528"/>
        <c:crosses val="autoZero"/>
        <c:auto val="1"/>
        <c:lblAlgn val="ctr"/>
        <c:lblOffset val="100"/>
        <c:noMultiLvlLbl val="0"/>
      </c:catAx>
      <c:valAx>
        <c:axId val="2044969528"/>
        <c:scaling>
          <c:orientation val="minMax"/>
          <c:max val="0.8"/>
          <c:min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44966472"/>
        <c:crosses val="autoZero"/>
        <c:crossBetween val="between"/>
        <c:majorUnit val="0.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Anytime Remediation Rates for ENGLISH: 2008 Fall - 2012 Fall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Engl!$D$44</c:f>
              <c:strCache>
                <c:ptCount val="1"/>
                <c:pt idx="0">
                  <c:v> 4-Year Universities </c:v>
                </c:pt>
              </c:strCache>
            </c:strRef>
          </c:tx>
          <c:dLbls>
            <c:dLbl>
              <c:idx val="4"/>
              <c:layout>
                <c:manualLayout>
                  <c:x val="-0.0609514435695539"/>
                  <c:y val="0.05140055409740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Engl!$E$43:$I$43</c:f>
              <c:strCache>
                <c:ptCount val="5"/>
                <c:pt idx="0">
                  <c:v>2008 Fall</c:v>
                </c:pt>
                <c:pt idx="1">
                  <c:v>2009 Fall</c:v>
                </c:pt>
                <c:pt idx="2">
                  <c:v>2010 Fall</c:v>
                </c:pt>
                <c:pt idx="3">
                  <c:v>2011 Fall</c:v>
                </c:pt>
                <c:pt idx="4">
                  <c:v>2012 Fall</c:v>
                </c:pt>
              </c:strCache>
            </c:strRef>
          </c:cat>
          <c:val>
            <c:numRef>
              <c:f>Engl!$E$44:$I$44</c:f>
              <c:numCache>
                <c:formatCode>0.0%</c:formatCode>
                <c:ptCount val="5"/>
                <c:pt idx="0">
                  <c:v>0.223</c:v>
                </c:pt>
                <c:pt idx="1">
                  <c:v>0.233</c:v>
                </c:pt>
                <c:pt idx="2">
                  <c:v>0.222</c:v>
                </c:pt>
                <c:pt idx="3">
                  <c:v>0.189</c:v>
                </c:pt>
                <c:pt idx="4">
                  <c:v>0.181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Engl!$D$45</c:f>
              <c:strCache>
                <c:ptCount val="1"/>
                <c:pt idx="0">
                  <c:v> 2-Year Colleges 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Engl!$E$43:$I$43</c:f>
              <c:strCache>
                <c:ptCount val="5"/>
                <c:pt idx="0">
                  <c:v>2008 Fall</c:v>
                </c:pt>
                <c:pt idx="1">
                  <c:v>2009 Fall</c:v>
                </c:pt>
                <c:pt idx="2">
                  <c:v>2010 Fall</c:v>
                </c:pt>
                <c:pt idx="3">
                  <c:v>2011 Fall</c:v>
                </c:pt>
                <c:pt idx="4">
                  <c:v>2012 Fall</c:v>
                </c:pt>
              </c:strCache>
            </c:strRef>
          </c:cat>
          <c:val>
            <c:numRef>
              <c:f>Engl!$E$45:$I$45</c:f>
              <c:numCache>
                <c:formatCode>0.0%</c:formatCode>
                <c:ptCount val="5"/>
                <c:pt idx="0">
                  <c:v>0.473</c:v>
                </c:pt>
                <c:pt idx="1">
                  <c:v>0.499</c:v>
                </c:pt>
                <c:pt idx="2">
                  <c:v>0.506</c:v>
                </c:pt>
                <c:pt idx="3">
                  <c:v>0.492</c:v>
                </c:pt>
                <c:pt idx="4">
                  <c:v>0.484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Engl!$D$46</c:f>
              <c:strCache>
                <c:ptCount val="1"/>
                <c:pt idx="0">
                  <c:v> All Public Colleges 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Engl!$E$43:$I$43</c:f>
              <c:strCache>
                <c:ptCount val="5"/>
                <c:pt idx="0">
                  <c:v>2008 Fall</c:v>
                </c:pt>
                <c:pt idx="1">
                  <c:v>2009 Fall</c:v>
                </c:pt>
                <c:pt idx="2">
                  <c:v>2010 Fall</c:v>
                </c:pt>
                <c:pt idx="3">
                  <c:v>2011 Fall</c:v>
                </c:pt>
                <c:pt idx="4">
                  <c:v>2012 Fall</c:v>
                </c:pt>
              </c:strCache>
            </c:strRef>
          </c:cat>
          <c:val>
            <c:numRef>
              <c:f>Engl!$E$46:$I$46</c:f>
              <c:numCache>
                <c:formatCode>0.0%</c:formatCode>
                <c:ptCount val="5"/>
                <c:pt idx="0">
                  <c:v>0.31</c:v>
                </c:pt>
                <c:pt idx="1">
                  <c:v>0.34</c:v>
                </c:pt>
                <c:pt idx="2">
                  <c:v>0.328</c:v>
                </c:pt>
                <c:pt idx="3">
                  <c:v>0.299</c:v>
                </c:pt>
                <c:pt idx="4">
                  <c:v>0.29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3549752"/>
        <c:axId val="2123507496"/>
      </c:lineChart>
      <c:catAx>
        <c:axId val="2123549752"/>
        <c:scaling>
          <c:orientation val="minMax"/>
        </c:scaling>
        <c:delete val="0"/>
        <c:axPos val="b"/>
        <c:majorTickMark val="out"/>
        <c:minorTickMark val="none"/>
        <c:tickLblPos val="nextTo"/>
        <c:crossAx val="2123507496"/>
        <c:crosses val="autoZero"/>
        <c:auto val="1"/>
        <c:lblAlgn val="ctr"/>
        <c:lblOffset val="100"/>
        <c:noMultiLvlLbl val="0"/>
      </c:catAx>
      <c:valAx>
        <c:axId val="2123507496"/>
        <c:scaling>
          <c:orientation val="minMax"/>
          <c:max val="0.7"/>
          <c:min val="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123549752"/>
        <c:crosses val="autoZero"/>
        <c:crossBetween val="between"/>
        <c:majorUnit val="0.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Anytime Remediation Rates for READING: 2008 Fall - 2012 Fall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Read!$D$44</c:f>
              <c:strCache>
                <c:ptCount val="1"/>
                <c:pt idx="0">
                  <c:v> 4-Year Universities </c:v>
                </c:pt>
              </c:strCache>
            </c:strRef>
          </c:tx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Read!$E$43:$I$43</c:f>
              <c:strCache>
                <c:ptCount val="5"/>
                <c:pt idx="0">
                  <c:v>2008 Fall</c:v>
                </c:pt>
                <c:pt idx="1">
                  <c:v>2009 Fall</c:v>
                </c:pt>
                <c:pt idx="2">
                  <c:v>2010 Fall</c:v>
                </c:pt>
                <c:pt idx="3">
                  <c:v>2011 Fall</c:v>
                </c:pt>
                <c:pt idx="4">
                  <c:v>2012 Fall</c:v>
                </c:pt>
              </c:strCache>
            </c:strRef>
          </c:cat>
          <c:val>
            <c:numRef>
              <c:f>Read!$E$44:$I$44</c:f>
              <c:numCache>
                <c:formatCode>0.0%</c:formatCode>
                <c:ptCount val="5"/>
                <c:pt idx="0">
                  <c:v>0.207</c:v>
                </c:pt>
                <c:pt idx="1">
                  <c:v>0.217</c:v>
                </c:pt>
                <c:pt idx="2">
                  <c:v>0.191</c:v>
                </c:pt>
                <c:pt idx="3">
                  <c:v>0.171</c:v>
                </c:pt>
                <c:pt idx="4">
                  <c:v>0.161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Read!$D$45</c:f>
              <c:strCache>
                <c:ptCount val="1"/>
                <c:pt idx="0">
                  <c:v> 2-Year Colleges 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Read!$E$43:$I$43</c:f>
              <c:strCache>
                <c:ptCount val="5"/>
                <c:pt idx="0">
                  <c:v>2008 Fall</c:v>
                </c:pt>
                <c:pt idx="1">
                  <c:v>2009 Fall</c:v>
                </c:pt>
                <c:pt idx="2">
                  <c:v>2010 Fall</c:v>
                </c:pt>
                <c:pt idx="3">
                  <c:v>2011 Fall</c:v>
                </c:pt>
                <c:pt idx="4">
                  <c:v>2012 Fall</c:v>
                </c:pt>
              </c:strCache>
            </c:strRef>
          </c:cat>
          <c:val>
            <c:numRef>
              <c:f>Read!$E$45:$I$45</c:f>
              <c:numCache>
                <c:formatCode>0.0%</c:formatCode>
                <c:ptCount val="5"/>
                <c:pt idx="0">
                  <c:v>0.395</c:v>
                </c:pt>
                <c:pt idx="1">
                  <c:v>0.404</c:v>
                </c:pt>
                <c:pt idx="2">
                  <c:v>0.434</c:v>
                </c:pt>
                <c:pt idx="3">
                  <c:v>0.403</c:v>
                </c:pt>
                <c:pt idx="4">
                  <c:v>0.405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Read!$D$46</c:f>
              <c:strCache>
                <c:ptCount val="1"/>
                <c:pt idx="0">
                  <c:v> All Public Colleges 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Read!$E$43:$I$43</c:f>
              <c:strCache>
                <c:ptCount val="5"/>
                <c:pt idx="0">
                  <c:v>2008 Fall</c:v>
                </c:pt>
                <c:pt idx="1">
                  <c:v>2009 Fall</c:v>
                </c:pt>
                <c:pt idx="2">
                  <c:v>2010 Fall</c:v>
                </c:pt>
                <c:pt idx="3">
                  <c:v>2011 Fall</c:v>
                </c:pt>
                <c:pt idx="4">
                  <c:v>2012 Fall</c:v>
                </c:pt>
              </c:strCache>
            </c:strRef>
          </c:cat>
          <c:val>
            <c:numRef>
              <c:f>Read!$E$46:$I$46</c:f>
              <c:numCache>
                <c:formatCode>0.0%</c:formatCode>
                <c:ptCount val="5"/>
                <c:pt idx="0">
                  <c:v>0.272</c:v>
                </c:pt>
                <c:pt idx="1">
                  <c:v>0.292</c:v>
                </c:pt>
                <c:pt idx="2">
                  <c:v>0.281</c:v>
                </c:pt>
                <c:pt idx="3">
                  <c:v>0.255</c:v>
                </c:pt>
                <c:pt idx="4">
                  <c:v>0.249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3713320"/>
        <c:axId val="2123716376"/>
      </c:lineChart>
      <c:catAx>
        <c:axId val="2123713320"/>
        <c:scaling>
          <c:orientation val="minMax"/>
        </c:scaling>
        <c:delete val="0"/>
        <c:axPos val="b"/>
        <c:majorTickMark val="out"/>
        <c:minorTickMark val="none"/>
        <c:tickLblPos val="nextTo"/>
        <c:crossAx val="2123716376"/>
        <c:crosses val="autoZero"/>
        <c:auto val="1"/>
        <c:lblAlgn val="ctr"/>
        <c:lblOffset val="100"/>
        <c:noMultiLvlLbl val="0"/>
      </c:catAx>
      <c:valAx>
        <c:axId val="2123716376"/>
        <c:scaling>
          <c:orientation val="minMax"/>
          <c:max val="0.6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123713320"/>
        <c:crosses val="autoZero"/>
        <c:crossBetween val="between"/>
        <c:majorUnit val="0.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Comparison of Remediation Rates: 2012 Fall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Anytime!$Q$6</c:f>
              <c:strCache>
                <c:ptCount val="1"/>
                <c:pt idx="0">
                  <c:v>Anytime Rates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Anytime!$P$7:$P$9</c:f>
              <c:strCache>
                <c:ptCount val="3"/>
                <c:pt idx="0">
                  <c:v>4-Year Universities</c:v>
                </c:pt>
                <c:pt idx="1">
                  <c:v>2-Year Colleges</c:v>
                </c:pt>
                <c:pt idx="2">
                  <c:v>All Public Colleges</c:v>
                </c:pt>
              </c:strCache>
            </c:strRef>
          </c:cat>
          <c:val>
            <c:numRef>
              <c:f>Anytime!$Q$7:$Q$9</c:f>
              <c:numCache>
                <c:formatCode>0.0%</c:formatCode>
                <c:ptCount val="3"/>
                <c:pt idx="0">
                  <c:v>0.329</c:v>
                </c:pt>
                <c:pt idx="1">
                  <c:v>0.742</c:v>
                </c:pt>
                <c:pt idx="2">
                  <c:v>0.478</c:v>
                </c:pt>
              </c:numCache>
            </c:numRef>
          </c:val>
        </c:ser>
        <c:ser>
          <c:idx val="1"/>
          <c:order val="1"/>
          <c:tx>
            <c:strRef>
              <c:f>Anytime!$R$6</c:f>
              <c:strCache>
                <c:ptCount val="1"/>
                <c:pt idx="0">
                  <c:v>2-Year Rates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Anytime!$P$7:$P$9</c:f>
              <c:strCache>
                <c:ptCount val="3"/>
                <c:pt idx="0">
                  <c:v>4-Year Universities</c:v>
                </c:pt>
                <c:pt idx="1">
                  <c:v>2-Year Colleges</c:v>
                </c:pt>
                <c:pt idx="2">
                  <c:v>All Public Colleges</c:v>
                </c:pt>
              </c:strCache>
            </c:strRef>
          </c:cat>
          <c:val>
            <c:numRef>
              <c:f>Anytime!$R$7:$R$9</c:f>
              <c:numCache>
                <c:formatCode>0.0%</c:formatCode>
                <c:ptCount val="3"/>
                <c:pt idx="0">
                  <c:v>0.304</c:v>
                </c:pt>
                <c:pt idx="1">
                  <c:v>0.693</c:v>
                </c:pt>
                <c:pt idx="2">
                  <c:v>0.42</c:v>
                </c:pt>
              </c:numCache>
            </c:numRef>
          </c:val>
        </c:ser>
        <c:ser>
          <c:idx val="2"/>
          <c:order val="2"/>
          <c:tx>
            <c:strRef>
              <c:f>Anytime!$S$6</c:f>
              <c:strCache>
                <c:ptCount val="1"/>
                <c:pt idx="0">
                  <c:v>1-Year Rates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Anytime!$P$7:$P$9</c:f>
              <c:strCache>
                <c:ptCount val="3"/>
                <c:pt idx="0">
                  <c:v>4-Year Universities</c:v>
                </c:pt>
                <c:pt idx="1">
                  <c:v>2-Year Colleges</c:v>
                </c:pt>
                <c:pt idx="2">
                  <c:v>All Public Colleges</c:v>
                </c:pt>
              </c:strCache>
            </c:strRef>
          </c:cat>
          <c:val>
            <c:numRef>
              <c:f>Anytime!$S$7:$S$9</c:f>
              <c:numCache>
                <c:formatCode>0.0%</c:formatCode>
                <c:ptCount val="3"/>
                <c:pt idx="0">
                  <c:v>0.29</c:v>
                </c:pt>
                <c:pt idx="1">
                  <c:v>0.679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088968"/>
        <c:axId val="2124091960"/>
      </c:barChart>
      <c:catAx>
        <c:axId val="21240889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24091960"/>
        <c:crosses val="autoZero"/>
        <c:auto val="1"/>
        <c:lblAlgn val="ctr"/>
        <c:lblOffset val="100"/>
        <c:noMultiLvlLbl val="0"/>
      </c:catAx>
      <c:valAx>
        <c:axId val="21240919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124088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Remediation Rates of Students with High School GPA &gt;= 3.00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'GPA3.00'!$F$49</c:f>
              <c:strCache>
                <c:ptCount val="1"/>
                <c:pt idx="0">
                  <c:v> 4-Year Universities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19401330376940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9401330376940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662971175166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6629711751662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'GPA3.00'!$G$48:$J$48</c:f>
              <c:strCache>
                <c:ptCount val="4"/>
                <c:pt idx="0">
                  <c:v>Any Remediation</c:v>
                </c:pt>
                <c:pt idx="1">
                  <c:v>Math</c:v>
                </c:pt>
                <c:pt idx="2">
                  <c:v>English</c:v>
                </c:pt>
                <c:pt idx="3">
                  <c:v>Reading</c:v>
                </c:pt>
              </c:strCache>
            </c:strRef>
          </c:cat>
          <c:val>
            <c:numRef>
              <c:f>'GPA3.00'!$G$49:$J$49</c:f>
              <c:numCache>
                <c:formatCode>0.0%</c:formatCode>
                <c:ptCount val="4"/>
                <c:pt idx="0">
                  <c:v>0.162</c:v>
                </c:pt>
                <c:pt idx="1">
                  <c:v>0.106</c:v>
                </c:pt>
                <c:pt idx="2">
                  <c:v>0.072</c:v>
                </c:pt>
                <c:pt idx="3">
                  <c:v>0.067</c:v>
                </c:pt>
              </c:numCache>
            </c:numRef>
          </c:val>
        </c:ser>
        <c:ser>
          <c:idx val="1"/>
          <c:order val="1"/>
          <c:tx>
            <c:strRef>
              <c:f>'GPA3.00'!$F$50</c:f>
              <c:strCache>
                <c:ptCount val="1"/>
                <c:pt idx="0">
                  <c:v> 2-Year Colleges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'GPA3.00'!$G$48:$J$48</c:f>
              <c:strCache>
                <c:ptCount val="4"/>
                <c:pt idx="0">
                  <c:v>Any Remediation</c:v>
                </c:pt>
                <c:pt idx="1">
                  <c:v>Math</c:v>
                </c:pt>
                <c:pt idx="2">
                  <c:v>English</c:v>
                </c:pt>
                <c:pt idx="3">
                  <c:v>Reading</c:v>
                </c:pt>
              </c:strCache>
            </c:strRef>
          </c:cat>
          <c:val>
            <c:numRef>
              <c:f>'GPA3.00'!$G$50:$J$50</c:f>
              <c:numCache>
                <c:formatCode>0.0%</c:formatCode>
                <c:ptCount val="4"/>
                <c:pt idx="0">
                  <c:v>0.513</c:v>
                </c:pt>
                <c:pt idx="1">
                  <c:v>0.365</c:v>
                </c:pt>
                <c:pt idx="2">
                  <c:v>0.272</c:v>
                </c:pt>
                <c:pt idx="3">
                  <c:v>0.248</c:v>
                </c:pt>
              </c:numCache>
            </c:numRef>
          </c:val>
        </c:ser>
        <c:ser>
          <c:idx val="2"/>
          <c:order val="2"/>
          <c:tx>
            <c:strRef>
              <c:f>'GPA3.00'!$F$51</c:f>
              <c:strCache>
                <c:ptCount val="1"/>
                <c:pt idx="0">
                  <c:v> All Public Colleges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27716186252771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49445676274945"/>
                  <c:y val="0.00477099236641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662971175166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38580931263859"/>
                  <c:y val="0.00477099236641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'GPA3.00'!$G$48:$J$48</c:f>
              <c:strCache>
                <c:ptCount val="4"/>
                <c:pt idx="0">
                  <c:v>Any Remediation</c:v>
                </c:pt>
                <c:pt idx="1">
                  <c:v>Math</c:v>
                </c:pt>
                <c:pt idx="2">
                  <c:v>English</c:v>
                </c:pt>
                <c:pt idx="3">
                  <c:v>Reading</c:v>
                </c:pt>
              </c:strCache>
            </c:strRef>
          </c:cat>
          <c:val>
            <c:numRef>
              <c:f>'GPA3.00'!$G$51:$J$51</c:f>
              <c:numCache>
                <c:formatCode>0.0%</c:formatCode>
                <c:ptCount val="4"/>
                <c:pt idx="0">
                  <c:v>0.209</c:v>
                </c:pt>
                <c:pt idx="1">
                  <c:v>0.141</c:v>
                </c:pt>
                <c:pt idx="2">
                  <c:v>0.099</c:v>
                </c:pt>
                <c:pt idx="3">
                  <c:v>0.091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4738264"/>
        <c:axId val="2123789976"/>
      </c:barChart>
      <c:catAx>
        <c:axId val="2044738264"/>
        <c:scaling>
          <c:orientation val="minMax"/>
        </c:scaling>
        <c:delete val="0"/>
        <c:axPos val="b"/>
        <c:majorTickMark val="out"/>
        <c:minorTickMark val="none"/>
        <c:tickLblPos val="nextTo"/>
        <c:crossAx val="2123789976"/>
        <c:crosses val="autoZero"/>
        <c:auto val="1"/>
        <c:lblAlgn val="ctr"/>
        <c:lblOffset val="100"/>
        <c:noMultiLvlLbl val="0"/>
      </c:catAx>
      <c:valAx>
        <c:axId val="21237899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447382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Graduation Rates of Remediated vs. Non-Remediated Students: 4-Year Universities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'4Yr-Remed'!$E$261</c:f>
              <c:strCache>
                <c:ptCount val="1"/>
                <c:pt idx="0">
                  <c:v>Remediated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19553072625698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67597765363128"/>
                  <c:y val="0.00477099236641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9553072625698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2346368715083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195530726256983"/>
                  <c:y val="0.00477099236641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'4Yr-Remed'!$D$262:$D$266</c:f>
              <c:strCache>
                <c:ptCount val="5"/>
                <c:pt idx="0">
                  <c:v>CY2003</c:v>
                </c:pt>
                <c:pt idx="1">
                  <c:v>CY2004</c:v>
                </c:pt>
                <c:pt idx="2">
                  <c:v>CY2005</c:v>
                </c:pt>
                <c:pt idx="3">
                  <c:v>CY2006</c:v>
                </c:pt>
                <c:pt idx="4">
                  <c:v>CY2007</c:v>
                </c:pt>
              </c:strCache>
            </c:strRef>
          </c:cat>
          <c:val>
            <c:numRef>
              <c:f>'4Yr-Remed'!$E$262:$E$266</c:f>
              <c:numCache>
                <c:formatCode>0.0%</c:formatCode>
                <c:ptCount val="5"/>
                <c:pt idx="0">
                  <c:v>0.216</c:v>
                </c:pt>
                <c:pt idx="1">
                  <c:v>0.214</c:v>
                </c:pt>
                <c:pt idx="2">
                  <c:v>0.201</c:v>
                </c:pt>
                <c:pt idx="3">
                  <c:v>0.211</c:v>
                </c:pt>
                <c:pt idx="4">
                  <c:v>0.214</c:v>
                </c:pt>
              </c:numCache>
            </c:numRef>
          </c:val>
        </c:ser>
        <c:ser>
          <c:idx val="1"/>
          <c:order val="1"/>
          <c:tx>
            <c:strRef>
              <c:f>'4Yr-Remed'!$F$261</c:f>
              <c:strCache>
                <c:ptCount val="1"/>
                <c:pt idx="0">
                  <c:v>Non-Remediated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'4Yr-Remed'!$D$262:$D$266</c:f>
              <c:strCache>
                <c:ptCount val="5"/>
                <c:pt idx="0">
                  <c:v>CY2003</c:v>
                </c:pt>
                <c:pt idx="1">
                  <c:v>CY2004</c:v>
                </c:pt>
                <c:pt idx="2">
                  <c:v>CY2005</c:v>
                </c:pt>
                <c:pt idx="3">
                  <c:v>CY2006</c:v>
                </c:pt>
                <c:pt idx="4">
                  <c:v>CY2007</c:v>
                </c:pt>
              </c:strCache>
            </c:strRef>
          </c:cat>
          <c:val>
            <c:numRef>
              <c:f>'4Yr-Remed'!$F$262:$F$266</c:f>
              <c:numCache>
                <c:formatCode>0.0%</c:formatCode>
                <c:ptCount val="5"/>
                <c:pt idx="0">
                  <c:v>0.493</c:v>
                </c:pt>
                <c:pt idx="1">
                  <c:v>0.506</c:v>
                </c:pt>
                <c:pt idx="2">
                  <c:v>0.502</c:v>
                </c:pt>
                <c:pt idx="3">
                  <c:v>0.509</c:v>
                </c:pt>
                <c:pt idx="4">
                  <c:v>0.521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103288"/>
        <c:axId val="2124106264"/>
      </c:barChart>
      <c:catAx>
        <c:axId val="2124103288"/>
        <c:scaling>
          <c:orientation val="minMax"/>
        </c:scaling>
        <c:delete val="0"/>
        <c:axPos val="b"/>
        <c:majorTickMark val="out"/>
        <c:minorTickMark val="none"/>
        <c:tickLblPos val="nextTo"/>
        <c:crossAx val="2124106264"/>
        <c:crosses val="autoZero"/>
        <c:auto val="1"/>
        <c:lblAlgn val="ctr"/>
        <c:lblOffset val="100"/>
        <c:noMultiLvlLbl val="0"/>
      </c:catAx>
      <c:valAx>
        <c:axId val="212410626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1241032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AB66D6-F861-4932-9B3E-BA82C7E2CE06}" type="datetimeFigureOut">
              <a:rPr lang="en-US" smtClean="0"/>
              <a:pPr/>
              <a:t>4/28/14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A55FC2-A243-4DA7-A1AB-303FA66DB6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43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180645-ADE7-4CE0-A660-460E4516D22A}" type="datetimeFigureOut">
              <a:rPr lang="en-US" smtClean="0"/>
              <a:pPr/>
              <a:t>4/28/14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325023-36B1-4611-AC7C-DDB5E2564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6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5023-36B1-4611-AC7C-DDB5E2564E1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3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3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574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 userDrawn="1"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b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201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025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567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414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109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8634E41-8A9E-4CEF-9CE2-A7D5D46734EE}" type="datetimeFigureOut">
              <a:rPr lang="en-US"/>
              <a:pPr>
                <a:defRPr/>
              </a:pPr>
              <a:t>4/28/14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BCF6E5-8CA6-4331-81C3-B9046BDA5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996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A0B1E68-AD7B-410A-8B15-66F22F1F0606}" type="datetimeFigureOut">
              <a:rPr lang="en-US"/>
              <a:pPr>
                <a:defRPr/>
              </a:pPr>
              <a:t>4/28/14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F18DA9-AD15-4F5F-B3B0-6A70B7EA4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995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602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1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067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337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3537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8348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560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345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he-logo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09600"/>
            <a:ext cx="584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F8C8-B2C5-453A-B3DB-B306CA538A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41F7-CE3B-439D-A98E-704B5819F1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92029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he-logo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09600"/>
            <a:ext cx="584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331830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7387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720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062919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975"/>
            <a:ext cx="38941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5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7BE7-E2C0-4DE2-9A52-C908767A56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CBF411D-E2E9-47D4-8F61-6425F00028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85218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7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66154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06984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41825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209800"/>
            <a:ext cx="82296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2559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209800"/>
            <a:ext cx="82296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10529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32890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12556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 userDrawn="1"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b="1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11124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68240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07151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209800"/>
            <a:ext cx="82296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2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57738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66941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6F02-EC7E-40DE-BA5A-06C44CA96C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2F9F-EC61-462E-BB71-775BAC06CD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48591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BE6B-4B8E-49BC-BE1B-DBEE42704A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38E5D-A03A-4648-929D-6782B4AA5B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30801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06263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55619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11296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81712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084968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648715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209800"/>
            <a:ext cx="82296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0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01295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85496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3123-1A01-44F7-846C-A272034AAE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E64EC-9277-4FD5-9529-A3E00D206A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48612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5806-2FDA-4F2F-8FC5-A5AC004830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6212-7763-4431-81A1-9CB2AB4172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32584"/>
      </p:ext>
    </p:extLst>
  </p:cSld>
  <p:clrMapOvr>
    <a:masterClrMapping/>
  </p:clrMapOvr>
  <p:transition xmlns:p14="http://schemas.microsoft.com/office/powerpoint/2010/main" spd="slow" advClick="0" advTm="7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6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1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en-US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0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9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8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3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23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7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54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3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78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2B051-72C7-4082-88F9-BFF7F2493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2F09-7217-4397-9813-EA9540D85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2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5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0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1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9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1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1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7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2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5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b="1" dirty="0" smtClean="0">
                <a:solidFill>
                  <a:prstClr val="white"/>
                </a:solidFill>
                <a:cs typeface="Times New Roman" pitchFamily="18" charset="0"/>
              </a:rPr>
              <a:t>(Source: XXXXX) </a:t>
            </a:r>
            <a:endParaRPr lang="en-US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5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5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0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1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47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78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2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67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6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8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3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5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0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2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3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2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7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0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6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7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5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8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2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1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96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3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3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8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6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(Source: XXXXX) </a:t>
            </a:r>
            <a:endParaRPr 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7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6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8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131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986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4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0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2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1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50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25413" y="609600"/>
            <a:ext cx="5842187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0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5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0" y="434975"/>
            <a:ext cx="38947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9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9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9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2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762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7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1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7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1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itle 8"/>
          <p:cNvSpPr txBox="1">
            <a:spLocks/>
          </p:cNvSpPr>
          <p:nvPr userDrawn="1"/>
        </p:nvSpPr>
        <p:spPr>
          <a:xfrm>
            <a:off x="0" y="6324600"/>
            <a:ext cx="9144000" cy="381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(Source: XXXXX)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9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1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387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9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38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800" b="1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 baseline="0">
                <a:latin typeface="Times New Roman" pitchFamily="18" charset="0"/>
                <a:cs typeface="Times New Roman" pitchFamily="18" charset="0"/>
              </a:defRPr>
            </a:lvl1pPr>
            <a:lvl2pPr>
              <a:defRPr baseline="0">
                <a:latin typeface="Times New Roman" pitchFamily="18" charset="0"/>
                <a:cs typeface="Times New Roman" pitchFamily="18" charset="0"/>
              </a:defRPr>
            </a:lvl2pPr>
            <a:lvl3pPr>
              <a:defRPr sz="2400" baseline="0">
                <a:latin typeface="Calibri" pitchFamily="34" charset="0"/>
                <a:cs typeface="Calibri" pitchFamily="34" charset="0"/>
              </a:defRPr>
            </a:lvl3pPr>
            <a:lvl4pPr>
              <a:defRPr sz="2400" baseline="0">
                <a:latin typeface="Calibri" pitchFamily="34" charset="0"/>
                <a:cs typeface="Calibri" pitchFamily="34" charset="0"/>
              </a:defRPr>
            </a:lvl4pPr>
            <a:lvl5pPr>
              <a:defRPr sz="240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Autofit/>
          </a:bodyPr>
          <a:lstStyle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963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7259-5793-4459-B86C-569F864299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6245-3EE8-43B1-AB0E-149F105A12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dhe-logo2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34200" y="5486400"/>
            <a:ext cx="1947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1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he-logo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09600"/>
            <a:ext cx="584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366AD77-BA25-40CA-B65F-95E3E6C9EC0F}" type="datetimeFigureOut">
              <a:rPr lang="en-US"/>
              <a:pPr>
                <a:defRPr/>
              </a:pPr>
              <a:t>4/28/14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D251C4-360D-4E4D-A8C4-85B0160A7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100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he-logo2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09600"/>
            <a:ext cx="584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5943600"/>
            <a:ext cx="1143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286000" y="5943600"/>
            <a:ext cx="11430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429000" y="5943600"/>
            <a:ext cx="11430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0" y="5943600"/>
            <a:ext cx="11430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715000" y="5943600"/>
            <a:ext cx="11430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58000" y="5943600"/>
            <a:ext cx="1143000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001000" y="5943600"/>
            <a:ext cx="1143000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43000" y="5943600"/>
            <a:ext cx="11430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8618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7387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720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523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975"/>
            <a:ext cx="38941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8175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400"/>
            <a:ext cx="91440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F722435-CE8C-43B8-9C7B-CEDF7BF78725}" type="datetimeFigureOut">
              <a:rPr lang="en-US"/>
              <a:pPr>
                <a:defRPr/>
              </a:pPr>
              <a:t>4/28/14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8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0D6F18E-30FB-4B79-984A-1CA0BEFC73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070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149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1600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976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506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209800"/>
            <a:ext cx="82296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261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209800"/>
            <a:ext cx="8229600" cy="39163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578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he-logo2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1947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8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1.xml"/><Relationship Id="rId26" Type="http://schemas.openxmlformats.org/officeDocument/2006/relationships/theme" Target="../theme/theme3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89.xml"/><Relationship Id="rId19" Type="http://schemas.openxmlformats.org/officeDocument/2006/relationships/theme" Target="../theme/theme4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15.xml"/><Relationship Id="rId27" Type="http://schemas.openxmlformats.org/officeDocument/2006/relationships/theme" Target="../theme/theme5.xml"/><Relationship Id="rId10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38.xml"/><Relationship Id="rId24" Type="http://schemas.openxmlformats.org/officeDocument/2006/relationships/slideLayout" Target="../slideLayouts/slideLayout139.xml"/><Relationship Id="rId25" Type="http://schemas.openxmlformats.org/officeDocument/2006/relationships/slideLayout" Target="../slideLayouts/slideLayout140.xml"/><Relationship Id="rId26" Type="http://schemas.openxmlformats.org/officeDocument/2006/relationships/slideLayout" Target="../slideLayouts/slideLayout141.xml"/><Relationship Id="rId27" Type="http://schemas.openxmlformats.org/officeDocument/2006/relationships/slideLayout" Target="../slideLayouts/slideLayout142.xml"/><Relationship Id="rId28" Type="http://schemas.openxmlformats.org/officeDocument/2006/relationships/slideLayout" Target="../slideLayouts/slideLayout143.xml"/><Relationship Id="rId29" Type="http://schemas.openxmlformats.org/officeDocument/2006/relationships/theme" Target="../theme/theme6.xml"/><Relationship Id="rId10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6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62" r:id="rId26"/>
    <p:sldLayoutId id="2147483763" r:id="rId2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3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4" r:id="rId18"/>
    <p:sldLayoutId id="2147483765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0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6ECF940-69B7-4315-AE2B-758C18B211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250F-868C-41A6-9D90-09E2CBE02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0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85C048A-0651-413F-A418-B84A1E2069E6}" type="datetimeFigureOut">
              <a:rPr lang="en-US"/>
              <a:pPr>
                <a:defRPr/>
              </a:pPr>
              <a:t>4/28/14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F5D2D143-6DA3-451D-92DA-FA666781A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  <p:sldLayoutId id="2147483881" r:id="rId22"/>
    <p:sldLayoutId id="2147483882" r:id="rId23"/>
    <p:sldLayoutId id="2147483883" r:id="rId24"/>
    <p:sldLayoutId id="2147483884" r:id="rId25"/>
    <p:sldLayoutId id="2147483885" r:id="rId2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7D1AD61-59D2-4FD9-91A1-4B87B2BA53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7B5CF4-CB09-4F99-B412-2AC0A6F868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9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  <p:sldLayoutId id="2147483907" r:id="rId21"/>
    <p:sldLayoutId id="2147483908" r:id="rId22"/>
    <p:sldLayoutId id="2147483909" r:id="rId23"/>
    <p:sldLayoutId id="2147483910" r:id="rId24"/>
    <p:sldLayoutId id="2147483911" r:id="rId25"/>
    <p:sldLayoutId id="2147483912" r:id="rId26"/>
    <p:sldLayoutId id="2147483913" r:id="rId27"/>
    <p:sldLayoutId id="2147483914" r:id="rId28"/>
  </p:sldLayoutIdLst>
  <p:transition xmlns:p14="http://schemas.microsoft.com/office/powerpoint/2010/main" spd="slow" advClick="0" advTm="7000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 Faculty Presentation April 16, 2014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Shane Broadway,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3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sz="4400" dirty="0" smtClean="0"/>
              <a:t>Retention Rates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t="9495" r="15238" b="7089"/>
          <a:stretch/>
        </p:blipFill>
        <p:spPr>
          <a:xfrm>
            <a:off x="1752600" y="1490772"/>
            <a:ext cx="5638800" cy="5214828"/>
          </a:xfrm>
        </p:spPr>
      </p:pic>
    </p:spTree>
    <p:extLst>
      <p:ext uri="{BB962C8B-B14F-4D97-AF65-F5344CB8AC3E}">
        <p14:creationId xmlns:p14="http://schemas.microsoft.com/office/powerpoint/2010/main" val="373328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sz="4400" dirty="0" smtClean="0"/>
              <a:t>Retention 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2" t="9494" r="15936" b="6864"/>
          <a:stretch/>
        </p:blipFill>
        <p:spPr>
          <a:xfrm>
            <a:off x="1832883" y="1571142"/>
            <a:ext cx="5478234" cy="5210658"/>
          </a:xfrm>
        </p:spPr>
      </p:pic>
    </p:spTree>
    <p:extLst>
      <p:ext uri="{BB962C8B-B14F-4D97-AF65-F5344CB8AC3E}">
        <p14:creationId xmlns:p14="http://schemas.microsoft.com/office/powerpoint/2010/main" val="176874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Remediation is Down 1.6%</a:t>
            </a:r>
            <a:endParaRPr lang="en-US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364317"/>
              </p:ext>
            </p:extLst>
          </p:nvPr>
        </p:nvGraphicFramePr>
        <p:xfrm>
          <a:off x="1066800" y="1447800"/>
          <a:ext cx="7010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0939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Remediation is down 1.6% (state total), down 1.4% (2-Year Colleges), and down 1.6% (4-Year Universities).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4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Math Remediation is Down 0.9%</a:t>
            </a:r>
            <a:endParaRPr lang="en-US" sz="4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581284"/>
              </p:ext>
            </p:extLst>
          </p:nvPr>
        </p:nvGraphicFramePr>
        <p:xfrm>
          <a:off x="1066800" y="1676400"/>
          <a:ext cx="7010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299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English Remediation is Down 0.9%</a:t>
            </a:r>
            <a:endParaRPr lang="en-US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7062"/>
              </p:ext>
            </p:extLst>
          </p:nvPr>
        </p:nvGraphicFramePr>
        <p:xfrm>
          <a:off x="1219200" y="1676400"/>
          <a:ext cx="6781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489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Reading Remediation is Down 0.6%</a:t>
            </a:r>
            <a:endParaRPr lang="en-US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175257"/>
              </p:ext>
            </p:extLst>
          </p:nvPr>
        </p:nvGraphicFramePr>
        <p:xfrm>
          <a:off x="1295400" y="1524000"/>
          <a:ext cx="6629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323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Comparing Anytime, 2-Year, and 1-Year Remediation Rates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391535"/>
              </p:ext>
            </p:extLst>
          </p:nvPr>
        </p:nvGraphicFramePr>
        <p:xfrm>
          <a:off x="990600" y="1828800"/>
          <a:ext cx="7162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090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0999"/>
            <a:ext cx="91440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Students with High School GPA &gt;= 3.00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251960"/>
              </p:ext>
            </p:extLst>
          </p:nvPr>
        </p:nvGraphicFramePr>
        <p:xfrm>
          <a:off x="1066800" y="1371600"/>
          <a:ext cx="7086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831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Remediation Costs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467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2011 </a:t>
            </a:r>
            <a:r>
              <a:rPr lang="en-US" b="1" dirty="0"/>
              <a:t>Figures</a:t>
            </a:r>
            <a:endParaRPr lang="en-US" dirty="0"/>
          </a:p>
          <a:p>
            <a:pPr algn="l"/>
            <a:r>
              <a:rPr lang="en-US" dirty="0"/>
              <a:t>2011 Total Remediation Revenue  	</a:t>
            </a:r>
            <a:r>
              <a:rPr lang="en-US" dirty="0" smtClean="0"/>
              <a:t>	$</a:t>
            </a:r>
            <a:r>
              <a:rPr lang="en-US" dirty="0"/>
              <a:t>26,579,919</a:t>
            </a:r>
          </a:p>
          <a:p>
            <a:pPr algn="l"/>
            <a:r>
              <a:rPr lang="en-US" dirty="0"/>
              <a:t>2011 Total Remediation Expenditures	</a:t>
            </a:r>
            <a:r>
              <a:rPr lang="en-US" u="sng" dirty="0"/>
              <a:t>$49,755,078</a:t>
            </a:r>
            <a:endParaRPr lang="en-US" dirty="0"/>
          </a:p>
          <a:p>
            <a:pPr algn="l"/>
            <a:r>
              <a:rPr lang="en-US" dirty="0"/>
              <a:t>2011 General Revenue Subsidy		$23,175,159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2011 General Rev % of Total Expenditures	</a:t>
            </a:r>
            <a:r>
              <a:rPr lang="en-US" b="1" dirty="0"/>
              <a:t>46.58%</a:t>
            </a:r>
          </a:p>
          <a:p>
            <a:r>
              <a:rPr lang="en-US" dirty="0"/>
              <a:t>(Report is also broken down by student type Freshman, Adult &amp; Other)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2012 Figures</a:t>
            </a:r>
            <a:endParaRPr lang="en-US" dirty="0"/>
          </a:p>
          <a:p>
            <a:pPr algn="l"/>
            <a:r>
              <a:rPr lang="en-US" dirty="0"/>
              <a:t>2012 Total Remediation Revenue  	</a:t>
            </a:r>
            <a:r>
              <a:rPr lang="en-US" dirty="0" smtClean="0"/>
              <a:t>	$</a:t>
            </a:r>
            <a:r>
              <a:rPr lang="en-US" dirty="0"/>
              <a:t>25,573,855</a:t>
            </a:r>
          </a:p>
          <a:p>
            <a:pPr algn="l"/>
            <a:r>
              <a:rPr lang="en-US" dirty="0"/>
              <a:t>2012 Total Remediation Expenditures	</a:t>
            </a:r>
            <a:r>
              <a:rPr lang="en-US" u="sng" dirty="0"/>
              <a:t>$46,832,124</a:t>
            </a:r>
            <a:endParaRPr lang="en-US" dirty="0"/>
          </a:p>
          <a:p>
            <a:pPr algn="l"/>
            <a:r>
              <a:rPr lang="en-US" dirty="0"/>
              <a:t>2012 General Revenue Subsidy		$21,258,269</a:t>
            </a:r>
          </a:p>
          <a:p>
            <a:pPr algn="l"/>
            <a:r>
              <a:rPr lang="en-US" dirty="0"/>
              <a:t> </a:t>
            </a:r>
          </a:p>
          <a:p>
            <a:r>
              <a:rPr lang="en-US" dirty="0"/>
              <a:t>2012 General Rev % of Total Expenditures	</a:t>
            </a:r>
            <a:r>
              <a:rPr lang="en-US" b="1" dirty="0"/>
              <a:t>45.39%</a:t>
            </a:r>
          </a:p>
          <a:p>
            <a:r>
              <a:rPr lang="en-US" dirty="0"/>
              <a:t>(Report is also broken down by student type Freshman, Adult &amp; Other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6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924800" cy="4419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Expenditures on remediation have decreased by 3.79% from 2011 to 2012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General </a:t>
            </a:r>
            <a:r>
              <a:rPr lang="en-US" dirty="0"/>
              <a:t>Revenue subsidy has decreased by 8.27% from 2011 to 2012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General </a:t>
            </a:r>
            <a:r>
              <a:rPr lang="en-US" dirty="0"/>
              <a:t>Revenue as a % of Total Expenditures has decreased by 1.2% from 2011 to </a:t>
            </a:r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4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4"/>
          <a:stretch/>
        </p:blipFill>
        <p:spPr>
          <a:xfrm>
            <a:off x="533400" y="996044"/>
            <a:ext cx="8001000" cy="4487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Value of Education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24600"/>
            <a:ext cx="5413248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0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0166"/>
            <a:ext cx="9144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Graduation Rates of Remediated Students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2667000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Remediated students graduate at substantially lower rates at both 4-Year Universities and 2-Year Colleges.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671046"/>
              </p:ext>
            </p:extLst>
          </p:nvPr>
        </p:nvGraphicFramePr>
        <p:xfrm>
          <a:off x="533400" y="762000"/>
          <a:ext cx="6248400" cy="278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029860"/>
              </p:ext>
            </p:extLst>
          </p:nvPr>
        </p:nvGraphicFramePr>
        <p:xfrm>
          <a:off x="533400" y="3667967"/>
          <a:ext cx="6248400" cy="299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275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0166"/>
            <a:ext cx="9144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Graduation Rates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2362200"/>
            <a:ext cx="289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Graduation Rates are steadily improving at both 4-Year Universities and 2-Year Colleges.  However, the rate for 2-Year Colleges dropped 1.2 percentage points for the most recent cohort, whereas it improved by 1.3 percentage points for 4-Year Universities.</a:t>
            </a:r>
            <a:endParaRPr lang="en-US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747545"/>
              </p:ext>
            </p:extLst>
          </p:nvPr>
        </p:nvGraphicFramePr>
        <p:xfrm>
          <a:off x="381000" y="762000"/>
          <a:ext cx="5257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821054"/>
              </p:ext>
            </p:extLst>
          </p:nvPr>
        </p:nvGraphicFramePr>
        <p:xfrm>
          <a:off x="381000" y="36576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168434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6-Year Rates (150%)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4102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3-Year Rates (150%)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20832747">
            <a:off x="5695933" y="1847393"/>
            <a:ext cx="381000" cy="21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998709">
            <a:off x="5695933" y="5460264"/>
            <a:ext cx="381000" cy="2149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7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Initiatives/Projects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153400" cy="4495800"/>
          </a:xfrm>
        </p:spPr>
        <p:txBody>
          <a:bodyPr>
            <a:noAutofit/>
          </a:bodyPr>
          <a:lstStyle/>
          <a:p>
            <a:pPr marL="285750" indent="-285750" algn="l" defTabSz="4976813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‘Credit When It’s Due’ reverse transfer </a:t>
            </a:r>
            <a:r>
              <a:rPr lang="en-US" sz="2400" dirty="0" smtClean="0"/>
              <a:t>grant</a:t>
            </a:r>
          </a:p>
          <a:p>
            <a:pPr marL="742950" lvl="1" indent="-285750" algn="l" defTabSz="4976813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$500,000 from Lumina, </a:t>
            </a:r>
            <a:r>
              <a:rPr lang="en-US" sz="2400" dirty="0" err="1" smtClean="0">
                <a:solidFill>
                  <a:schemeClr val="tx1"/>
                </a:solidFill>
              </a:rPr>
              <a:t>Kresge</a:t>
            </a:r>
            <a:r>
              <a:rPr lang="en-US" sz="2400" dirty="0" smtClean="0">
                <a:solidFill>
                  <a:schemeClr val="tx1"/>
                </a:solidFill>
              </a:rPr>
              <a:t>, Gates Foundation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 algn="l" defTabSz="4976813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K-12 ACHIEVE College and Career Readiness Policy Initiative (NGA)</a:t>
            </a:r>
          </a:p>
          <a:p>
            <a:pPr marL="285750" indent="-285750" algn="l" defTabSz="4976813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Partnership for Assessment of Readiness for College and Careers (PARCC)</a:t>
            </a:r>
          </a:p>
          <a:p>
            <a:pPr marL="285750" lvl="0" indent="-285750" algn="l" defTabSz="4976813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Accelerating </a:t>
            </a:r>
            <a:r>
              <a:rPr lang="en-US" sz="2400" dirty="0"/>
              <a:t>Opportunity </a:t>
            </a:r>
            <a:r>
              <a:rPr lang="en-US" sz="2400" dirty="0" smtClean="0"/>
              <a:t>Project – </a:t>
            </a:r>
            <a:r>
              <a:rPr lang="en-US" sz="2400" dirty="0"/>
              <a:t>four colleges are redesigning one-semester certificate level career and technical education programs so GED students can enroll and complete a GED credential while completing the career and technical education certificate. </a:t>
            </a:r>
          </a:p>
          <a:p>
            <a:pPr marL="285750" indent="-285750" algn="l" defTabSz="4976813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683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4000" cap="small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Academic Challenge Scholarships</a:t>
            </a:r>
            <a:endParaRPr lang="en-US" sz="4000" cap="small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5486400"/>
            <a:ext cx="4038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81546365"/>
              </p:ext>
            </p:extLst>
          </p:nvPr>
        </p:nvGraphicFramePr>
        <p:xfrm>
          <a:off x="152399" y="1533327"/>
          <a:ext cx="8839200" cy="4579503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5303520"/>
                <a:gridCol w="1272844"/>
                <a:gridCol w="1131418"/>
                <a:gridCol w="1131418"/>
              </a:tblGrid>
              <a:tr h="9047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                                        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Fiscal </a:t>
                      </a:r>
                      <a:r>
                        <a:rPr lang="en-US" sz="2400" dirty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Year</a:t>
                      </a:r>
                      <a:endParaRPr lang="en-US" sz="24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2011</a:t>
                      </a:r>
                      <a:endParaRPr lang="en-US" sz="24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2012</a:t>
                      </a:r>
                      <a:endParaRPr lang="en-US" sz="24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 pitchFamily="18" charset="0"/>
                        </a:rPr>
                        <a:t>2013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816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Academic </a:t>
                      </a:r>
                      <a:r>
                        <a:rPr lang="en-US" sz="1600" dirty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Challenge Traditional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11,317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11,960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 pitchFamily="18" charset="0"/>
                        </a:rPr>
                        <a:t>12,865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617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Academic </a:t>
                      </a:r>
                      <a:r>
                        <a:rPr lang="en-US" sz="1600" dirty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Challenge Traditional Continuing Eligibility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     --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6,728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 pitchFamily="18" charset="0"/>
                        </a:rPr>
                        <a:t>12,579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816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Academic </a:t>
                      </a:r>
                      <a:r>
                        <a:rPr lang="en-US" sz="1600" dirty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Challenge Traditional Original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4,963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3,125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 pitchFamily="18" charset="0"/>
                        </a:rPr>
                        <a:t>1,456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816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Academic </a:t>
                      </a:r>
                      <a:r>
                        <a:rPr lang="en-US" sz="1600" dirty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Challenge </a:t>
                      </a: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Current </a:t>
                      </a:r>
                      <a:r>
                        <a:rPr lang="en-US" sz="1600" dirty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Achiever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6,162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4,771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 pitchFamily="18" charset="0"/>
                        </a:rPr>
                        <a:t>2,592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816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Academic </a:t>
                      </a:r>
                      <a:r>
                        <a:rPr lang="en-US" sz="1600" dirty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Challenge </a:t>
                      </a: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Nontraditional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8,689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4,525</a:t>
                      </a:r>
                      <a:endParaRPr lang="en-US" sz="16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 pitchFamily="18" charset="0"/>
                        </a:rPr>
                        <a:t>3,578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865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Total</a:t>
                      </a:r>
                      <a:endParaRPr lang="en-US" sz="24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31,131</a:t>
                      </a:r>
                      <a:endParaRPr lang="en-US" sz="2400" b="1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31,109</a:t>
                      </a:r>
                      <a:endParaRPr lang="en-US" sz="2400" dirty="0">
                        <a:solidFill>
                          <a:srgbClr val="31849B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 pitchFamily="18" charset="0"/>
                        </a:rPr>
                        <a:t>33,070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03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Important to Know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05600" y="5410200"/>
            <a:ext cx="2286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39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524000"/>
            <a:ext cx="8229600" cy="3687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Deadline for all categories – both spring and fall semester – is June 1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Amounts for those who received the ACS in 2010 and continued his or her eligibility will receive same amounts – $5,000 or $2,500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Amounts for those who received the ACS in 2011 and 2012 and continued his or her eligibility will receive same amounts – $4,500 or $2,250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New awards are $2K, $3K, $4K and $5K as a freshman, sophomore, junior</a:t>
            </a:r>
            <a:r>
              <a:rPr lang="en-US" altLang="en-US" dirty="0"/>
              <a:t> </a:t>
            </a:r>
            <a:r>
              <a:rPr lang="en-US" altLang="en-US" dirty="0" smtClean="0"/>
              <a:t>or senior  respectively, with $2K only at two-year college</a:t>
            </a:r>
          </a:p>
        </p:txBody>
      </p:sp>
    </p:spTree>
    <p:extLst>
      <p:ext uri="{BB962C8B-B14F-4D97-AF65-F5344CB8AC3E}">
        <p14:creationId xmlns:p14="http://schemas.microsoft.com/office/powerpoint/2010/main" val="339769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www.ADHE.edu</a:t>
            </a:r>
            <a:endParaRPr lang="en-US" dirty="0"/>
          </a:p>
        </p:txBody>
      </p:sp>
      <p:sp>
        <p:nvSpPr>
          <p:cNvPr id="143363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6" t="11821" r="24380"/>
          <a:stretch>
            <a:fillRect/>
          </a:stretch>
        </p:blipFill>
        <p:spPr bwMode="auto">
          <a:xfrm>
            <a:off x="1524000" y="1600200"/>
            <a:ext cx="6375400" cy="671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52400" y="4264025"/>
            <a:ext cx="1524000" cy="1524000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9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Free Smart Phone App</a:t>
            </a:r>
            <a:endParaRPr lang="en-US" dirty="0"/>
          </a:p>
        </p:txBody>
      </p:sp>
      <p:pic>
        <p:nvPicPr>
          <p:cNvPr id="144387" name="Picture 5" descr="AppDesig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828800"/>
            <a:ext cx="920115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803050"/>
      </p:ext>
    </p:extLst>
  </p:cSld>
  <p:clrMapOvr>
    <a:masterClrMapping/>
  </p:clrMapOvr>
  <p:transition xmlns:p14="http://schemas.microsoft.com/office/powerpoint/2010/main" spd="slow" advClick="0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534400" cy="1362075"/>
          </a:xfrm>
        </p:spPr>
        <p:txBody>
          <a:bodyPr/>
          <a:lstStyle/>
          <a:p>
            <a:r>
              <a:rPr lang="en-US" sz="3600" dirty="0" smtClean="0"/>
              <a:t>PERFORMANCE-BASED </a:t>
            </a:r>
            <a:r>
              <a:rPr lang="en-US" sz="3600" dirty="0"/>
              <a:t>FUNDING (OUTCOMES-CENTERED) RESULTS</a:t>
            </a:r>
            <a:br>
              <a:rPr lang="en-US" sz="3600" dirty="0"/>
            </a:br>
            <a:endParaRPr lang="en-US" sz="3300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BuAOwDASIAAhEBAxEB/8QAHAAAAQQDAQAAAAAAAAAAAAAABwABBQYCAwQI/8QARBAAAQMDAgIFCAYGCwEBAAAAAQIDBAAFERIhBjEHE0FRgRQiIzJhcZGxFTVCc6HBJDM0UtHhNkNTYnKCkpOisvAmVf/EABoBAQADAQEBAAAAAAAAAAAAAAABAgUEAwb/xAAtEQACAgEDAgQGAQUAAAAAAAAAAQIDEQQFMRIhEzJBUSIzYXGBsTQUI5Ghwf/aAAwDAQACEQMRAD8AOGfdSzVP4w4gvtnlNotdrMxlSclSUElJ+I9lVtPSTd05D1uZbWDgocCkqHhUruc1uphT58hUzSoWK6S7ng/oUUbcypW1Z2XpDvlzkMliyOPRVrALrbZAx3g5o1grVrKrXiGWFAU5rBpRU2lRGCRkjurJXLaoOsVLNULifiriG1XN1qJZ1SIqfVcS2pW3t3qIR0lXQjeDHz3HUCPA1OMnLbq66X8eQqUqEquk28OSfJolsRIfAyUMtqXpHed6IPC10m3W2h+4wVw3s4KFDGag9Kro2LMV2JqlSpUPYVYg71G8R3MWizyZpxqbR5ic+so7AfGqRwFxVMeuXkFzlKeD2S2teMhXd7qnB4T1EI2qt8sJdKmBp6g9xUqVKgEaxyKc8qovSTepttct7VvkqYWSpxZTjzgMYB9m9Su543XRpg5yL1T1BcI3oXu0NvqwH0nS6nuUKnBUHrGSkk0PSpUqEipUxrjus9q2wH5kg4baQVH2+yhEpKKyzrzTihjwPxVcpfEXkk99TjUkLWEq+woEbD2b0ThyoedN0bodceB6VKlQ9TEpHdQt6VGUN3iItCQkuMnUQOeCKKdDDpZ+tLf90r5irR5M/cv4z/BQJf7K992r5UduEY7cfhy3obSAOpSdhigTL/ZXvu1fKj5w39QwPuE/Kkjm2fySJMUqVKqmyYkDtANBTjVlLHFE5CEhKdQVgDHMCjYaC/Hw/wDq5v8Al+VWjyZW7fJX3JrogYQqTdnykFetKQSOQ0iicBgUN+h71bt98n/qKJNQzu0vyY/YVMqnrVJdQwyt51QShtJUonsA3NQezeFlg56Vbprfi2ttWyPTOgd/JI+Z+FUWNIXElNSWiQ40sLGPZWXEV1cmzpU8pK1vu+jR245JHwArR8+416fQ+W1Fs5W+OuM9vwH20zUXC3x5bagUuoCvwrtqgdFl062G/bXF5UyrW2Dz0mr8K8z6WmxWQU16j0qVKh6jHlQl6UJPW8RIZHJlhI8Tv/Ci0aCHGj/lHFVyXnIDgSPcEgflVomXu0sUKPuzv6Pbx9GXkMOrwxLwg5OwX2H8qMAOfdXnhKlIUFIJCgcgjvo2cIXdN4srD5I61KQh0dyhSRG16jrr8N8onKVKkaqaoyuW9DjpTvGSzaGVdzz2P+Kfz8BV/ny2oMN6U+rS20gqUfYKA9wmu3Kc/NkfrXlFRHPA7APcMVaKMrdNR0V9C5f6Onht/wAl4ktjvYHgg+4j+Qo7p5Z7688NuFl9h4c23kK/5DP4V6DiuB2M2sclJBpInapZpx7G2lSpVU1BqGHSz9ZwPul/MUT6GHSz9ZwPul/MVaPJn7l/Gl+P2UCX+yvfdq+VHzhv6hgfcJ+VAOX+yvfdq+VHzhv6hgfcJ+VJHNtHkl9yTpUqVVNkY0GOPv6Vzfcn5UZzQX4+/pXM9yflVo8mXu3yV9ywdD/q3b75P/UUSaG3Q/6t2++H/UUSah8nbpvkx+wxqo9JV0EKx+SIPpZhLf8AkG6vw28atquVBnpAuon398hX6PEHVJOdtvWPx28KmPJ4a+3w6cLl9ji4Ktn0xxfGQoamYKeucB7Sdh+fxrp41tv0ZxBISlOlp49Yju35/jVs6IrUY9ldubqcPTVle45J7PwxW3pRtvX25megHWwdKj/dNPU57tJjR9Pqu5RuFrkbVfosnVhBVoc/wnb54o5IUFJSociMivO53GDttijNwHdfpOwMFZBeZ9E57x20kiu03Zg636FkpUqVVNgwWdKCT2CvPN7krdflyGcKcdeJRnkSVbfOjzf5HktlnSM46thZHvxQGisl+4W2PthyW0Me45/KrRMncMTurrY6krQSlxOhY2IPZVr6Obx9H3gw3FHqZZwM8kqH8a3dJFmEKa1PZRhp9IQvbkoD+FU5tSkLSts4WkgpPcanlGcs6PU/T/h6HBpGofhW7JvFljyh+s06XB3KHOpKXIbjRnX3lBLbaSpR7gKofSqScer0KJ0pXgIZZtDSvOdw69g/ZB2HiR+FDKO3JfL04fsTauoB/eXzJ/Lwrr4huci5znpQSTJlu6GUd2dkjwFXu8cOt2bo5aiIQAtlSHFn29tX47GI4PUKy58Y7A7eGWlgcyk/KjxwtI8q4fgPfvMpoFDai50YSOu4SjIP9SpaPgo1Eidnn5olupUqVVNwahj0tJP0hb1dnVLH4iifQ+6WYxVEhSgCQhwoUccgR/KpjycW4RctPJIGUreK9j9xXyo9cMqCrBAI5dQn5UCVJCklJ5EYNGfgCV5TwrAJI1Ib0K37RtVpHDs8liUSx0qYU9UNsY0FuPSDxVNx2aR/xFGhRwKBfFEtEviC4yEnLfXqGc9idvyq0TJ3Z/2kvdlv6H0nqLq52KkYHgAKI9UboiiqZ4X8oWCFSXlObjsJ2q8ZqrNGmPTXFfQiuJrmLTZZUvI1pQQ2O9Z2A+NAWY8wG8THB6XIOScr7+VETpUunWSY1qbVs16Z0A9p2SPhmobo0szV4v8AKmSmkuxoiA0gKGQV9v8A72VZdkZd8f6rVeGn2iRcXju5Q4zcaNdw2y2AlCQwjYeKaaXx1cZsdyNKuwdZcThSCwgZHgmjOLBacfV0b/bFI2G0/wD50f8A2xTqOh6BtYdj/wAgHbcS6hK0KCknkR21cOjS6CFelQ3FYbljbPIKH8q1dIdmRbLuh2M0luO+nISkYAUOdVmO+5GkNyGSQttQUnwqeTJhnSarHoehhSrhs85u5W2PMaUCl1AO1dtUPps5WSt9IUjqeFZYzu7pbHiRQs4UZ8p4utTfMJWp0+GP41feleQUWqHHB/WyNR9yUn8yKqnRoz13GOvGQxGKs/4j/KrcIybPj16Xsgn8TWtF3s8iIR55TqbPcocqB7ra2lqQ4nStBIUD2GvQp5UJukazfR91ExpOGZRycDZKu340i8E7pp+qHiLlfofo2vHkN1VBdVhqX6ueQWBU70oXgMQG7U0r0kjC3cHkgHYH3n5Ghq2tTLrbrR0uNqCkq7j2VnxDdpVylOS3vOlPlLbaRvg8gB86nGGcVerlLT+CvM+34Jvo3s5vPEiprozEgZSnPJTnaR7th8aKHFjHlHDk9vGT1JI8N65+BrEiw8Px4oT6VQ1unG5UedTUxoOxHmyNloKfiKr6m5ClQp8Nex58G4B9lEjojfzAnRs7oe1AdwIzQ4KCgls80EpPhV06KJGi9TY/9oylXwJFWlwYe1y6b3EKtKmFPVD6MVRHFFrF3s0iL9sp1I/xDlUvTHc0IklJYZ55dbW06tp0FLiFFK0nsNW/o84iatUhcGavRHeVlCjySr8s1Y+MuCk3dZnW5SWZwG4V6rnv/jQwuUG42lwt3OBIaxzWhGtB9xH8KvlMwXpb9Jb11LKPQLa0rSFJIUkjYjkadR2rz9A4wlW5GiJeHGUdiFEkDwUNq3SuPbjJQW13h9SSMaWEkE+KRmowdq3B4+W8hR404qj2iI5GjOpXcHE4SgH9X/eV3UHkRn7tPZtEMKU++fSKH2EdpPtrrtllv9/dCbfDWw2o+fJkc8d4Hf76LPBvBsLhmOSg9dMXu48vck0z7FY0Wai1WXLCXCJy1Qm7bb48RkAIaQEjFbpUhqNHcfeUEttpKlKPYBUfxLc3rRa1zI0XylaCPRgkbdp5GhVxFxnd76x5KbdJZjKwVNtMqJX7CSdx7MVB23WuCfSm2RN+ua5sybcV5KnFFaUnnjkkfAAUWOjiz/RHC8VCx6d0dY4SNySaDSxJVjVa52Mg/qe45orcH8ZvXWU3b37S/H0oAS5g48cipZw7dXKDk7E02XmmpDlT1U1SrdIVrNxsDq205ej+kT34HP8ADNB44Vv30fbutTVtkrQ0HlJbJDZ+17KALypIdWTbJoBUdg1kDerJ4MXc9NKyalBZCP0W3YFp61uq3SesaB7u0UQxXniHPmwZTcqNDnNutnKVBg/jvvV1Z6TrmGgHLC6pf7wStOfDB+dQdWkumq1GyLyjZ0sSQq4wY2fUaUsjuycD5GtPREzqu11kKHqJQ2D4Z/OqpeLrcbxcHZsm3TFOOYGEskJSkcgMmu7hfiWdw2uQWrRJcD5BWlbZByBjIIqXwc9KmtVK2UXh8BxHKojii0IvFoejKA6zSVNnuUOVYcK3xV9twlLiORVZwULB/DIqZVVTWaUo4fqeeXELacU24ClaCUqB7COdTXR9Zze+KRIeTmJbxk9ynD/Dl4mpjpK4flMTPpC2RlPeUbFCOQX3n2VcOAbALBYGWFj9Ic9I8o8yo86s3kytHoXVfKUuFwWVPdSIyCKemUcDaqmuAW+s+TXqcyBgJfV881I8ASPJuLYuThLqFNn2nYj864uJG7su9zXX7TJUpbpOplA0ns237qjmHp8R9p9u3T0ONLC0q6rOCPGr9mj52ui6rUeIovGf9HoYGsqF1u6SrktbTUqyOqKlAFSW1J/Df50S47oeYQ6QU6wDpI3FUN+E+pcG6tMqSxEZU9KeQy0nGVrVgDOw3rdWKwDjI9tC5xRLxbJrvVQ58Z9zBOhp0KO3PYe+utaW3ElK0BSe5Qql2/yxnhK7qjNSm5gnyVsjqlJXhTxIIGMkEHs7K3Xd+7t+W6DIyJ0NKCyh3T1RUnrMYBOMZyRy9lATU+DYmEh2cxDbStQQFOAAFR5D3msmIFlZkmO1HipkJTrLYA1BPLOO6o3i1h9/htlcZh2QpiRGkKbSlSlqQhxKlYTjUSACcYycd9ariuVLkz51sMllJjMR23wwQoKLpKiEqG4SlQycY59xwBakBCUhKUhI7gMU+RVW6+7qdWJTMlpSZkdpRZyW3E/bWjG4ScjOeRG/edL30w1AmJdVMJhOhplxIVmQlTiVBWE5UQlBCSe/XsKAt5KTzwffWIS2PsJ3/u1UVyLm3xEwpPlxtzcaOpZbS4tOVKeChpKcq/q8nmkYOOdK3OXDECPJXOc/TFNPStLievb6hR1kY9H52AeQChtzxQFu0t49UfCkEoSdkgH2CqpontWpyaw/NMpia4kNOdYsONdYpIBSewJIUCP3Qc4zmRvHlcRi2tsqfciiQETXE6lOdXoVg7ed6+jOOQz2UBO6hWD77UdvrH3EtoyE6lHAyTgDxJA8aqbIui7rFZC5Rhde+WlOdYnLYDenWRv6xWE6uY7+dbuMIUm+hNninqkdUp5x9aVaUrGzeDjBUFHXz2KBQFoJHLNY6Wz9lPwqlG53eWxbZYjz47jbKDNbaaWChaXUhzCFDCwRr256TlOTgVugzbqDP69matS3324CghejBcIGrbbAwQT5ukZG+cgW7Q1jJQn/AEin0Nf2af8ASKqTMriA+QqbbeW/FadbmR3UaUytK0p1JXjAWR5yd8HJBxnKWjSrpGdiuLbkyswE5bUhxKm3tPNX2VJUVAHO6Sk8xnAFuCW+xKfhS0tnfSnxFVGPIu6G4DM3yl6VFkliSkIWgSElSdLwWkBJISQSPVPnjsFSF+lXBubHMFp5ceMpK5YQk+lQolGE7HOkalkJ3yE99AT40p2SPhTJfaWVhLiSW1aV4PqnAOD3bEHxqJsbS0vTy6qUQ3IU231y1kaMJxjVz3zvVXiwLsq6zjFbkiHfn3kynSSjyPq1FKVgEA+e0AkEdoSaAvrbrT7SHG1JW2tIUhaTkKB3BBrPIzVK4fL7FqtMKY3OYhx4Rj4bQ4lYdbISNWBq9UAp7Dk89qxW9xMzAcWryqQsQmm3mUoCXEuEK9KjAAKhtqSPDfYgXfUPbT6h31VZzc1u5XkMrn9U3bkuR9K3CkvKL2rT2E7I80ZxttvWyC88qe+1dDPQvW0YhbS4G1NlKdiUjBVqC9WrcDHIYoCy+adsfGmKUZ3SD4VS2JdybZszizN3uBE30byyGupe9YEbDWG+W2cd9dapswiW3pnlKbiNeGVhQjeb6hI3GTvp3xqxuKAtAQ3nZCc+6sxtyqIsXlPXTta3lwuvHkhezq0aE6tzuRq1YJ+WKmKAVKlSoBsU2kd1ZUqAbFLSKelQDaRS0inpUBGX+ZJgxWnYccyFl5IU2M50bleMdukHA7TgdtR8O9zFIUJULS6l9adIKt0axpxtuQhSSfcffViIzTadtjQEEb3K8n60W1QISoqbU4QQUt68DCTnPIH89qyF6cUGiIgGt5TakKcIWgAK3Ix26Rjv1VN6aWmgIM35RRluLqUU5SCs4Pmaser2nKfePCpJx6QEOKRHJwzrSCrcr383Hw39tdWn3U5FAVxm9PsxIzxC5q3QjrkJbLZYJGTtgnwO4xzrZ9Ov6ci3lWUEpw7so6ArG4GDnIOdgcb74qe0nvp9NAQse7SJDraUQ0gOOrRlbihgJTkEjTtn212QpL8mJDeXHSjrmwtwayeqyMgchnu7K7dNOBgUBVl364olKQLetbSJCsrSg+e1pcCQnsK9aMEZ5EH7QrY/eZPlLgcQpqOlhtxhbA63yhZUQtG4GCnCduZ1eyrJp+FLTQEEL6+VpT9HrILhQSHPVHWhvJ27jq/9mt9murlxXhyJ1GY7b2SvO6s5TjA5Y5+2pbT7afFALFNpBrKlQGOkU+kU9KgG0ilinpUAwG9PSpUB/9k="/>
          <p:cNvSpPr>
            <a:spLocks noChangeAspect="1" noChangeArrowheads="1"/>
          </p:cNvSpPr>
          <p:nvPr/>
        </p:nvSpPr>
        <p:spPr bwMode="auto">
          <a:xfrm>
            <a:off x="63500" y="-473075"/>
            <a:ext cx="20955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BuAOwDASIAAhEBAxEB/8QAHAAAAQQDAQAAAAAAAAAAAAAABwABBQYCAwQI/8QARBAAAQMDAgIFCAYGCwEBAAAAAQIDBAAFERIhBjEHE0FRgRQiIzJhcZGxFTVCc6HBJDM0UtHhNkNTYnKCkpOisvAmVf/EABoBAQADAQEBAAAAAAAAAAAAAAABAgUEAwb/xAAtEQACAgEDAgQGAQUAAAAAAAAAAQIDEQQFMRIhEzJBUSIzYXGBsTQUI5Ghwf/aAAwDAQACEQMRAD8AOGfdSzVP4w4gvtnlNotdrMxlSclSUElJ+I9lVtPSTd05D1uZbWDgocCkqHhUruc1uphT58hUzSoWK6S7ng/oUUbcypW1Z2XpDvlzkMliyOPRVrALrbZAx3g5o1grVrKrXiGWFAU5rBpRU2lRGCRkjurJXLaoOsVLNULifiriG1XN1qJZ1SIqfVcS2pW3t3qIR0lXQjeDHz3HUCPA1OMnLbq66X8eQqUqEquk28OSfJolsRIfAyUMtqXpHed6IPC10m3W2h+4wVw3s4KFDGag9Kro2LMV2JqlSpUPYVYg71G8R3MWizyZpxqbR5ic+so7AfGqRwFxVMeuXkFzlKeD2S2teMhXd7qnB4T1EI2qt8sJdKmBp6g9xUqVKgEaxyKc8qovSTepttct7VvkqYWSpxZTjzgMYB9m9Su543XRpg5yL1T1BcI3oXu0NvqwH0nS6nuUKnBUHrGSkk0PSpUqEipUxrjus9q2wH5kg4baQVH2+yhEpKKyzrzTihjwPxVcpfEXkk99TjUkLWEq+woEbD2b0ThyoedN0bodceB6VKlQ9TEpHdQt6VGUN3iItCQkuMnUQOeCKKdDDpZ+tLf90r5irR5M/cv4z/BQJf7K992r5UduEY7cfhy3obSAOpSdhigTL/ZXvu1fKj5w39QwPuE/Kkjm2fySJMUqVKqmyYkDtANBTjVlLHFE5CEhKdQVgDHMCjYaC/Hw/wDq5v8Al+VWjyZW7fJX3JrogYQqTdnykFetKQSOQ0iicBgUN+h71bt98n/qKJNQzu0vyY/YVMqnrVJdQwyt51QShtJUonsA3NQezeFlg56Vbprfi2ttWyPTOgd/JI+Z+FUWNIXElNSWiQ40sLGPZWXEV1cmzpU8pK1vu+jR245JHwArR8+416fQ+W1Fs5W+OuM9vwH20zUXC3x5bagUuoCvwrtqgdFl062G/bXF5UyrW2Dz0mr8K8z6WmxWQU16j0qVKh6jHlQl6UJPW8RIZHJlhI8Tv/Ci0aCHGj/lHFVyXnIDgSPcEgflVomXu0sUKPuzv6Pbx9GXkMOrwxLwg5OwX2H8qMAOfdXnhKlIUFIJCgcgjvo2cIXdN4srD5I61KQh0dyhSRG16jrr8N8onKVKkaqaoyuW9DjpTvGSzaGVdzz2P+Kfz8BV/ny2oMN6U+rS20gqUfYKA9wmu3Kc/NkfrXlFRHPA7APcMVaKMrdNR0V9C5f6Onht/wAl4ktjvYHgg+4j+Qo7p5Z7688NuFl9h4c23kK/5DP4V6DiuB2M2sclJBpInapZpx7G2lSpVU1BqGHSz9ZwPul/MUT6GHSz9ZwPul/MVaPJn7l/Gl+P2UCX+yvfdq+VHzhv6hgfcJ+VAOX+yvfdq+VHzhv6hgfcJ+VJHNtHkl9yTpUqVVNkY0GOPv6Vzfcn5UZzQX4+/pXM9yflVo8mXu3yV9ywdD/q3b75P/UUSaG3Q/6t2++H/UUSah8nbpvkx+wxqo9JV0EKx+SIPpZhLf8AkG6vw28atquVBnpAuon398hX6PEHVJOdtvWPx28KmPJ4a+3w6cLl9ji4Ktn0xxfGQoamYKeucB7Sdh+fxrp41tv0ZxBISlOlp49Yju35/jVs6IrUY9ldubqcPTVle45J7PwxW3pRtvX25megHWwdKj/dNPU57tJjR9Pqu5RuFrkbVfosnVhBVoc/wnb54o5IUFJSociMivO53GDttijNwHdfpOwMFZBeZ9E57x20kiu03Zg636FkpUqVVNgwWdKCT2CvPN7krdflyGcKcdeJRnkSVbfOjzf5HktlnSM46thZHvxQGisl+4W2PthyW0Me45/KrRMncMTurrY6krQSlxOhY2IPZVr6Obx9H3gw3FHqZZwM8kqH8a3dJFmEKa1PZRhp9IQvbkoD+FU5tSkLSts4WkgpPcanlGcs6PU/T/h6HBpGofhW7JvFljyh+s06XB3KHOpKXIbjRnX3lBLbaSpR7gKofSqScer0KJ0pXgIZZtDSvOdw69g/ZB2HiR+FDKO3JfL04fsTauoB/eXzJ/Lwrr4huci5znpQSTJlu6GUd2dkjwFXu8cOt2bo5aiIQAtlSHFn29tX47GI4PUKy58Y7A7eGWlgcyk/KjxwtI8q4fgPfvMpoFDai50YSOu4SjIP9SpaPgo1Eidnn5olupUqVVNwahj0tJP0hb1dnVLH4iifQ+6WYxVEhSgCQhwoUccgR/KpjycW4RctPJIGUreK9j9xXyo9cMqCrBAI5dQn5UCVJCklJ5EYNGfgCV5TwrAJI1Ib0K37RtVpHDs8liUSx0qYU9UNsY0FuPSDxVNx2aR/xFGhRwKBfFEtEviC4yEnLfXqGc9idvyq0TJ3Z/2kvdlv6H0nqLq52KkYHgAKI9UboiiqZ4X8oWCFSXlObjsJ2q8ZqrNGmPTXFfQiuJrmLTZZUvI1pQQ2O9Z2A+NAWY8wG8THB6XIOScr7+VETpUunWSY1qbVs16Z0A9p2SPhmobo0szV4v8AKmSmkuxoiA0gKGQV9v8A72VZdkZd8f6rVeGn2iRcXju5Q4zcaNdw2y2AlCQwjYeKaaXx1cZsdyNKuwdZcThSCwgZHgmjOLBacfV0b/bFI2G0/wD50f8A2xTqOh6BtYdj/wAgHbcS6hK0KCknkR21cOjS6CFelQ3FYbljbPIKH8q1dIdmRbLuh2M0luO+nISkYAUOdVmO+5GkNyGSQttQUnwqeTJhnSarHoehhSrhs85u5W2PMaUCl1AO1dtUPps5WSt9IUjqeFZYzu7pbHiRQs4UZ8p4utTfMJWp0+GP41feleQUWqHHB/WyNR9yUn8yKqnRoz13GOvGQxGKs/4j/KrcIybPj16Xsgn8TWtF3s8iIR55TqbPcocqB7ra2lqQ4nStBIUD2GvQp5UJukazfR91ExpOGZRycDZKu340i8E7pp+qHiLlfofo2vHkN1VBdVhqX6ueQWBU70oXgMQG7U0r0kjC3cHkgHYH3n5Ghq2tTLrbrR0uNqCkq7j2VnxDdpVylOS3vOlPlLbaRvg8gB86nGGcVerlLT+CvM+34Jvo3s5vPEiprozEgZSnPJTnaR7th8aKHFjHlHDk9vGT1JI8N65+BrEiw8Px4oT6VQ1unG5UedTUxoOxHmyNloKfiKr6m5ClQp8Nex58G4B9lEjojfzAnRs7oe1AdwIzQ4KCgls80EpPhV06KJGi9TY/9oylXwJFWlwYe1y6b3EKtKmFPVD6MVRHFFrF3s0iL9sp1I/xDlUvTHc0IklJYZ55dbW06tp0FLiFFK0nsNW/o84iatUhcGavRHeVlCjySr8s1Y+MuCk3dZnW5SWZwG4V6rnv/jQwuUG42lwt3OBIaxzWhGtB9xH8KvlMwXpb9Jb11LKPQLa0rSFJIUkjYjkadR2rz9A4wlW5GiJeHGUdiFEkDwUNq3SuPbjJQW13h9SSMaWEkE+KRmowdq3B4+W8hR404qj2iI5GjOpXcHE4SgH9X/eV3UHkRn7tPZtEMKU++fSKH2EdpPtrrtllv9/dCbfDWw2o+fJkc8d4Hf76LPBvBsLhmOSg9dMXu48vck0z7FY0Wai1WXLCXCJy1Qm7bb48RkAIaQEjFbpUhqNHcfeUEttpKlKPYBUfxLc3rRa1zI0XylaCPRgkbdp5GhVxFxnd76x5KbdJZjKwVNtMqJX7CSdx7MVB23WuCfSm2RN+ua5sybcV5KnFFaUnnjkkfAAUWOjiz/RHC8VCx6d0dY4SNySaDSxJVjVa52Mg/qe45orcH8ZvXWU3b37S/H0oAS5g48cipZw7dXKDk7E02XmmpDlT1U1SrdIVrNxsDq205ej+kT34HP8ADNB44Vv30fbutTVtkrQ0HlJbJDZ+17KALypIdWTbJoBUdg1kDerJ4MXc9NKyalBZCP0W3YFp61uq3SesaB7u0UQxXniHPmwZTcqNDnNutnKVBg/jvvV1Z6TrmGgHLC6pf7wStOfDB+dQdWkumq1GyLyjZ0sSQq4wY2fUaUsjuycD5GtPREzqu11kKHqJQ2D4Z/OqpeLrcbxcHZsm3TFOOYGEskJSkcgMmu7hfiWdw2uQWrRJcD5BWlbZByBjIIqXwc9KmtVK2UXh8BxHKojii0IvFoejKA6zSVNnuUOVYcK3xV9twlLiORVZwULB/DIqZVVTWaUo4fqeeXELacU24ClaCUqB7COdTXR9Zze+KRIeTmJbxk9ynD/Dl4mpjpK4flMTPpC2RlPeUbFCOQX3n2VcOAbALBYGWFj9Ic9I8o8yo86s3kytHoXVfKUuFwWVPdSIyCKemUcDaqmuAW+s+TXqcyBgJfV881I8ASPJuLYuThLqFNn2nYj864uJG7su9zXX7TJUpbpOplA0ns237qjmHp8R9p9u3T0ONLC0q6rOCPGr9mj52ui6rUeIovGf9HoYGsqF1u6SrktbTUqyOqKlAFSW1J/Df50S47oeYQ6QU6wDpI3FUN+E+pcG6tMqSxEZU9KeQy0nGVrVgDOw3rdWKwDjI9tC5xRLxbJrvVQ58Z9zBOhp0KO3PYe+utaW3ElK0BSe5Qql2/yxnhK7qjNSm5gnyVsjqlJXhTxIIGMkEHs7K3Xd+7t+W6DIyJ0NKCyh3T1RUnrMYBOMZyRy9lATU+DYmEh2cxDbStQQFOAAFR5D3msmIFlZkmO1HipkJTrLYA1BPLOO6o3i1h9/htlcZh2QpiRGkKbSlSlqQhxKlYTjUSACcYycd9ariuVLkz51sMllJjMR23wwQoKLpKiEqG4SlQycY59xwBakBCUhKUhI7gMU+RVW6+7qdWJTMlpSZkdpRZyW3E/bWjG4ScjOeRG/edL30w1AmJdVMJhOhplxIVmQlTiVBWE5UQlBCSe/XsKAt5KTzwffWIS2PsJ3/u1UVyLm3xEwpPlxtzcaOpZbS4tOVKeChpKcq/q8nmkYOOdK3OXDECPJXOc/TFNPStLievb6hR1kY9H52AeQChtzxQFu0t49UfCkEoSdkgH2CqpontWpyaw/NMpia4kNOdYsONdYpIBSewJIUCP3Qc4zmRvHlcRi2tsqfciiQETXE6lOdXoVg7ed6+jOOQz2UBO6hWD77UdvrH3EtoyE6lHAyTgDxJA8aqbIui7rFZC5Rhde+WlOdYnLYDenWRv6xWE6uY7+dbuMIUm+hNninqkdUp5x9aVaUrGzeDjBUFHXz2KBQFoJHLNY6Wz9lPwqlG53eWxbZYjz47jbKDNbaaWChaXUhzCFDCwRr256TlOTgVugzbqDP69matS3324CghejBcIGrbbAwQT5ukZG+cgW7Q1jJQn/AEin0Nf2af8ASKqTMriA+QqbbeW/FadbmR3UaUytK0p1JXjAWR5yd8HJBxnKWjSrpGdiuLbkyswE5bUhxKm3tPNX2VJUVAHO6Sk8xnAFuCW+xKfhS0tnfSnxFVGPIu6G4DM3yl6VFkliSkIWgSElSdLwWkBJISQSPVPnjsFSF+lXBubHMFp5ceMpK5YQk+lQolGE7HOkalkJ3yE99AT40p2SPhTJfaWVhLiSW1aV4PqnAOD3bEHxqJsbS0vTy6qUQ3IU231y1kaMJxjVz3zvVXiwLsq6zjFbkiHfn3kynSSjyPq1FKVgEA+e0AkEdoSaAvrbrT7SHG1JW2tIUhaTkKB3BBrPIzVK4fL7FqtMKY3OYhx4Rj4bQ4lYdbISNWBq9UAp7Dk89qxW9xMzAcWryqQsQmm3mUoCXEuEK9KjAAKhtqSPDfYgXfUPbT6h31VZzc1u5XkMrn9U3bkuR9K3CkvKL2rT2E7I80ZxttvWyC88qe+1dDPQvW0YhbS4G1NlKdiUjBVqC9WrcDHIYoCy+adsfGmKUZ3SD4VS2JdybZszizN3uBE30byyGupe9YEbDWG+W2cd9dapswiW3pnlKbiNeGVhQjeb6hI3GTvp3xqxuKAtAQ3nZCc+6sxtyqIsXlPXTta3lwuvHkhezq0aE6tzuRq1YJ+WKmKAVKlSoBsU2kd1ZUqAbFLSKelQDaRS0inpUBGX+ZJgxWnYccyFl5IU2M50bleMdukHA7TgdtR8O9zFIUJULS6l9adIKt0axpxtuQhSSfcffViIzTadtjQEEb3K8n60W1QISoqbU4QQUt68DCTnPIH89qyF6cUGiIgGt5TakKcIWgAK3Ix26Rjv1VN6aWmgIM35RRluLqUU5SCs4Pmaser2nKfePCpJx6QEOKRHJwzrSCrcr383Hw39tdWn3U5FAVxm9PsxIzxC5q3QjrkJbLZYJGTtgnwO4xzrZ9Ov6ci3lWUEpw7so6ArG4GDnIOdgcb74qe0nvp9NAQse7SJDraUQ0gOOrRlbihgJTkEjTtn212QpL8mJDeXHSjrmwtwayeqyMgchnu7K7dNOBgUBVl364olKQLetbSJCsrSg+e1pcCQnsK9aMEZ5EH7QrY/eZPlLgcQpqOlhtxhbA63yhZUQtG4GCnCduZ1eyrJp+FLTQEEL6+VpT9HrILhQSHPVHWhvJ27jq/9mt9murlxXhyJ1GY7b2SvO6s5TjA5Y5+2pbT7afFALFNpBrKlQGOkU+kU9KgG0ilinpUAwG9PSpUB/9k="/>
          <p:cNvSpPr>
            <a:spLocks noChangeAspect="1" noChangeArrowheads="1"/>
          </p:cNvSpPr>
          <p:nvPr/>
        </p:nvSpPr>
        <p:spPr bwMode="auto">
          <a:xfrm>
            <a:off x="215900" y="-320675"/>
            <a:ext cx="20955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3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u="sng" dirty="0" smtClean="0"/>
              <a:t>Methodology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Total Possible Points = 10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Compensatory </a:t>
            </a:r>
            <a:r>
              <a:rPr lang="en-US" sz="2400" dirty="0"/>
              <a:t>points for percentage of Pell receiving undergraduates may be added to the total points, but cannot increase the total points above 10. </a:t>
            </a: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500" dirty="0"/>
          </a:p>
          <a:p>
            <a:pPr marL="0" indent="0">
              <a:lnSpc>
                <a:spcPct val="90000"/>
              </a:lnSpc>
              <a:buNone/>
            </a:pPr>
            <a:endParaRPr lang="en-US" sz="25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5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3886200"/>
            <a:ext cx="32289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975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 dirty="0"/>
              <a:t>Mandatory Measures – maximum of 4 points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Bachelor Credentials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Total Credentials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STEM Credentials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Progression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2500" b="1" dirty="0"/>
              <a:t>Optional Measures – maximum of 6 points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Minority Credentials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Non-Traditional Credentials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Remedial Credentials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Transfer Student Credentials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Course Completion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External Grants &amp; Awards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Regional Economic Needs Credentials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5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905000"/>
          </a:xfrm>
          <a:noFill/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Public FTE </a:t>
            </a:r>
            <a:r>
              <a:rPr lang="en-US" sz="4400" dirty="0" err="1" smtClean="0">
                <a:solidFill>
                  <a:srgbClr val="92D050"/>
                </a:solidFill>
              </a:rPr>
              <a:t>Enrollment,General</a:t>
            </a:r>
            <a:r>
              <a:rPr lang="en-US" sz="4400" dirty="0" smtClean="0">
                <a:solidFill>
                  <a:srgbClr val="92D050"/>
                </a:solidFill>
              </a:rPr>
              <a:t> Revenue for Higher Ed per FTE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6331" r="4407" b="6637"/>
          <a:stretch/>
        </p:blipFill>
        <p:spPr>
          <a:xfrm>
            <a:off x="1295400" y="1828800"/>
            <a:ext cx="6642146" cy="4756745"/>
          </a:xfrm>
        </p:spPr>
      </p:pic>
    </p:spTree>
    <p:extLst>
      <p:ext uri="{BB962C8B-B14F-4D97-AF65-F5344CB8AC3E}">
        <p14:creationId xmlns:p14="http://schemas.microsoft.com/office/powerpoint/2010/main" val="35564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Universities - Measures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7531"/>
            <a:ext cx="8382000" cy="508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928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Universities - Results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391400" cy="49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349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u="sng" dirty="0" smtClean="0"/>
              <a:t>Methodology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Total Possible Points = 10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Compares average </a:t>
            </a:r>
            <a:r>
              <a:rPr lang="en-US" sz="2400" dirty="0"/>
              <a:t>of the most recent 3 years to an average of the most recent 5 </a:t>
            </a:r>
            <a:r>
              <a:rPr lang="en-US" sz="2400" dirty="0" smtClean="0"/>
              <a:t>years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Compensatory </a:t>
            </a:r>
            <a:r>
              <a:rPr lang="en-US" sz="2400" dirty="0"/>
              <a:t>points for special populations (based on percentage of enrollment) may be added to mandatory total 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5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5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114800"/>
            <a:ext cx="32289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Mandatory Measures – maximum of </a:t>
            </a:r>
            <a:r>
              <a:rPr lang="en-US" sz="2000" b="1" dirty="0" smtClean="0"/>
              <a:t>6 </a:t>
            </a:r>
            <a:r>
              <a:rPr lang="en-US" sz="2000" b="1" dirty="0"/>
              <a:t>points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Course Completion</a:t>
            </a:r>
          </a:p>
          <a:p>
            <a:pPr lvl="2">
              <a:lnSpc>
                <a:spcPct val="90000"/>
              </a:lnSpc>
            </a:pPr>
            <a:r>
              <a:rPr lang="en-US" sz="1300" dirty="0" smtClean="0"/>
              <a:t>Remedial</a:t>
            </a:r>
          </a:p>
          <a:p>
            <a:pPr lvl="2">
              <a:lnSpc>
                <a:spcPct val="90000"/>
              </a:lnSpc>
            </a:pPr>
            <a:r>
              <a:rPr lang="en-US" sz="1300" dirty="0" smtClean="0"/>
              <a:t>Non-Remedial</a:t>
            </a:r>
            <a:endParaRPr lang="en-US" sz="1300" dirty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Progression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Credentials</a:t>
            </a:r>
          </a:p>
          <a:p>
            <a:pPr lvl="2">
              <a:lnSpc>
                <a:spcPct val="90000"/>
              </a:lnSpc>
            </a:pPr>
            <a:r>
              <a:rPr lang="en-US" sz="1300" dirty="0" smtClean="0"/>
              <a:t>Certificates of Proficiency</a:t>
            </a:r>
          </a:p>
          <a:p>
            <a:pPr lvl="2">
              <a:lnSpc>
                <a:spcPct val="90000"/>
              </a:lnSpc>
            </a:pPr>
            <a:r>
              <a:rPr lang="en-US" sz="1300" dirty="0" smtClean="0"/>
              <a:t>Technical Certificates</a:t>
            </a:r>
          </a:p>
          <a:p>
            <a:pPr lvl="2">
              <a:lnSpc>
                <a:spcPct val="90000"/>
              </a:lnSpc>
            </a:pPr>
            <a:r>
              <a:rPr lang="en-US" sz="1300" dirty="0" smtClean="0"/>
              <a:t>Associate Degrees</a:t>
            </a:r>
          </a:p>
          <a:p>
            <a:pPr lvl="2">
              <a:lnSpc>
                <a:spcPct val="90000"/>
              </a:lnSpc>
            </a:pPr>
            <a:r>
              <a:rPr lang="en-US" sz="1300" dirty="0" smtClean="0"/>
              <a:t>Total Credentials (rate)</a:t>
            </a:r>
            <a:endParaRPr lang="en-US" sz="1300" dirty="0"/>
          </a:p>
          <a:p>
            <a:pPr lvl="1">
              <a:lnSpc>
                <a:spcPct val="90000"/>
              </a:lnSpc>
            </a:pPr>
            <a:r>
              <a:rPr lang="en-US" sz="1600" i="1" dirty="0" smtClean="0"/>
              <a:t>Compensatory</a:t>
            </a:r>
          </a:p>
          <a:p>
            <a:pPr lvl="2">
              <a:lnSpc>
                <a:spcPct val="90000"/>
              </a:lnSpc>
            </a:pPr>
            <a:r>
              <a:rPr lang="en-US" sz="1300" i="1" dirty="0" smtClean="0"/>
              <a:t>Low-Income</a:t>
            </a:r>
          </a:p>
          <a:p>
            <a:pPr lvl="2">
              <a:lnSpc>
                <a:spcPct val="90000"/>
              </a:lnSpc>
            </a:pPr>
            <a:r>
              <a:rPr lang="en-US" sz="1300" i="1" dirty="0" smtClean="0"/>
              <a:t>Underprepared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Region/Mission Measures </a:t>
            </a:r>
            <a:r>
              <a:rPr lang="en-US" sz="2000" b="1" dirty="0"/>
              <a:t>– maximum of </a:t>
            </a:r>
            <a:r>
              <a:rPr lang="en-US" sz="2000" b="1" dirty="0" smtClean="0"/>
              <a:t>4 </a:t>
            </a:r>
            <a:r>
              <a:rPr lang="en-US" sz="2000" b="1" dirty="0"/>
              <a:t>points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STEM </a:t>
            </a:r>
            <a:r>
              <a:rPr lang="en-US" sz="1600" dirty="0"/>
              <a:t>Credentials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High Demand </a:t>
            </a:r>
            <a:r>
              <a:rPr lang="en-US" sz="1600" dirty="0"/>
              <a:t>Credentials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Adult </a:t>
            </a:r>
            <a:r>
              <a:rPr lang="en-US" sz="1600" dirty="0"/>
              <a:t>Credentials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Minority Credentials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Transfer Students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Workforce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0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Colleges - Measures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58680" cy="51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334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Colleges - Results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1" y="1600200"/>
            <a:ext cx="8345449" cy="476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56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4400" dirty="0" smtClean="0">
                <a:solidFill>
                  <a:srgbClr val="92D050"/>
                </a:solidFill>
              </a:rPr>
              <a:t>Higher Ed Current Vs. Real Dollars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4853" r="3081" b="4422"/>
          <a:stretch/>
        </p:blipFill>
        <p:spPr>
          <a:xfrm>
            <a:off x="762000" y="1219200"/>
            <a:ext cx="7553661" cy="5463541"/>
          </a:xfrm>
        </p:spPr>
      </p:pic>
    </p:spTree>
    <p:extLst>
      <p:ext uri="{BB962C8B-B14F-4D97-AF65-F5344CB8AC3E}">
        <p14:creationId xmlns:p14="http://schemas.microsoft.com/office/powerpoint/2010/main" val="35564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4400" dirty="0" smtClean="0">
                <a:solidFill>
                  <a:srgbClr val="92D050"/>
                </a:solidFill>
              </a:rPr>
              <a:t>SREB Growth in Enrollment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17301" r="10281" b="5582"/>
          <a:stretch/>
        </p:blipFill>
        <p:spPr>
          <a:xfrm>
            <a:off x="1066800" y="1295400"/>
            <a:ext cx="7102859" cy="5105400"/>
          </a:xfrm>
        </p:spPr>
      </p:pic>
    </p:spTree>
    <p:extLst>
      <p:ext uri="{BB962C8B-B14F-4D97-AF65-F5344CB8AC3E}">
        <p14:creationId xmlns:p14="http://schemas.microsoft.com/office/powerpoint/2010/main" val="35564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4400" dirty="0" smtClean="0">
                <a:solidFill>
                  <a:srgbClr val="92D050"/>
                </a:solidFill>
              </a:rPr>
              <a:t>Capital Project Funding Available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16563" r="12180" b="12439"/>
          <a:stretch/>
        </p:blipFill>
        <p:spPr>
          <a:xfrm>
            <a:off x="1219200" y="1447800"/>
            <a:ext cx="6858000" cy="4915267"/>
          </a:xfrm>
        </p:spPr>
      </p:pic>
    </p:spTree>
    <p:extLst>
      <p:ext uri="{BB962C8B-B14F-4D97-AF65-F5344CB8AC3E}">
        <p14:creationId xmlns:p14="http://schemas.microsoft.com/office/powerpoint/2010/main" val="318505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4400" dirty="0" smtClean="0"/>
              <a:t>Enrollment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325322673"/>
              </p:ext>
            </p:extLst>
          </p:nvPr>
        </p:nvGraphicFramePr>
        <p:xfrm>
          <a:off x="304798" y="1905001"/>
          <a:ext cx="8209541" cy="380710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50181"/>
                <a:gridCol w="1464840"/>
                <a:gridCol w="1464840"/>
                <a:gridCol w="1464840"/>
                <a:gridCol w="1464840"/>
              </a:tblGrid>
              <a:tr h="44425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Annual Unduplicated </a:t>
                      </a:r>
                      <a:r>
                        <a:rPr lang="en-US" sz="2000" b="1" u="none" strike="noStrike" dirty="0" smtClean="0">
                          <a:effectLst/>
                        </a:rPr>
                        <a:t>Headcount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Institution Type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 AY2010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 AY2011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 AY2012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 AY2013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</a:tr>
              <a:tr h="4442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4-Year Universities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109,726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113,316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        115,654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        115,801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</a:tr>
              <a:tr h="4442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2-Year Colleges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  88,415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  88,301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  89,130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          84,981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</a:tr>
              <a:tr h="6972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Private/ </a:t>
                      </a:r>
                      <a:r>
                        <a:rPr lang="en-US" sz="2000" b="1" u="none" strike="noStrike" dirty="0">
                          <a:effectLst/>
                        </a:rPr>
                        <a:t>Independents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  17,509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  18,497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  19,254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          18,425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</a:tr>
              <a:tr h="4442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Nursing Schools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                 -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    1,159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    1,114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    1,134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</a:tr>
              <a:tr h="4442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ICAC Institutions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          12,952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  14,801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  13,758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  14,943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</a:tr>
              <a:tr h="4442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</a:rPr>
                        <a:t>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        228,602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236,074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238,910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        235,284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384" marR="12384" marT="1238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77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Annual Unduplicated Headcount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446890"/>
              </p:ext>
            </p:extLst>
          </p:nvPr>
        </p:nvGraphicFramePr>
        <p:xfrm>
          <a:off x="1143000" y="1676400"/>
          <a:ext cx="7162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43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400" dirty="0" smtClean="0"/>
              <a:t>AY13 Annual Unduplicated Headcount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302579"/>
              </p:ext>
            </p:extLst>
          </p:nvPr>
        </p:nvGraphicFramePr>
        <p:xfrm>
          <a:off x="1295400" y="1676400"/>
          <a:ext cx="7086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225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H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H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H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H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9439</TotalTime>
  <Words>926</Words>
  <Application>Microsoft Macintosh PowerPoint</Application>
  <PresentationFormat>On-screen Show (4:3)</PresentationFormat>
  <Paragraphs>226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UA Faculty Presentation April 16, 2014</vt:lpstr>
      <vt:lpstr>Value of Education</vt:lpstr>
      <vt:lpstr>Public FTE Enrollment,General Revenue for Higher Ed per FTE</vt:lpstr>
      <vt:lpstr>Higher Ed Current Vs. Real Dollars</vt:lpstr>
      <vt:lpstr>SREB Growth in Enrollment</vt:lpstr>
      <vt:lpstr>Capital Project Funding Available</vt:lpstr>
      <vt:lpstr>Enrollment</vt:lpstr>
      <vt:lpstr>Annual Unduplicated Headcount</vt:lpstr>
      <vt:lpstr>AY13 Annual Unduplicated Headcount</vt:lpstr>
      <vt:lpstr>Retention Rates</vt:lpstr>
      <vt:lpstr>Retention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Remediation Costs</vt:lpstr>
      <vt:lpstr>Conclusion</vt:lpstr>
      <vt:lpstr>PowerPoint Presentation</vt:lpstr>
      <vt:lpstr>PowerPoint Presentation</vt:lpstr>
      <vt:lpstr>Initiatives/Projects</vt:lpstr>
      <vt:lpstr>Academic Challenge Scholarships</vt:lpstr>
      <vt:lpstr>Important to Know</vt:lpstr>
      <vt:lpstr>www.ADHE.edu</vt:lpstr>
      <vt:lpstr>Free Smart Phone App</vt:lpstr>
      <vt:lpstr>PERFORMANCE-BASED FUNDING (OUTCOMES-CENTERED) RESULTS </vt:lpstr>
      <vt:lpstr>Universities</vt:lpstr>
      <vt:lpstr>Universities</vt:lpstr>
      <vt:lpstr>Universities - Measures</vt:lpstr>
      <vt:lpstr>Universities - Results</vt:lpstr>
      <vt:lpstr>Colleges</vt:lpstr>
      <vt:lpstr>Colleges</vt:lpstr>
      <vt:lpstr>Colleges - Measures</vt:lpstr>
      <vt:lpstr>Colleges -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Manual</dc:title>
  <dc:creator>BrandiH</dc:creator>
  <cp:lastModifiedBy>Linda Jones</cp:lastModifiedBy>
  <cp:revision>421</cp:revision>
  <dcterms:created xsi:type="dcterms:W3CDTF">2011-02-07T19:10:58Z</dcterms:created>
  <dcterms:modified xsi:type="dcterms:W3CDTF">2014-04-28T18:11:52Z</dcterms:modified>
</cp:coreProperties>
</file>